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0"/>
  </p:notesMasterIdLst>
  <p:sldIdLst>
    <p:sldId id="263" r:id="rId2"/>
    <p:sldId id="261" r:id="rId3"/>
    <p:sldId id="262" r:id="rId4"/>
    <p:sldId id="258" r:id="rId5"/>
    <p:sldId id="259" r:id="rId6"/>
    <p:sldId id="260" r:id="rId7"/>
    <p:sldId id="264" r:id="rId8"/>
    <p:sldId id="265" r:id="rId9"/>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6" autoAdjust="0"/>
    <p:restoredTop sz="94660"/>
  </p:normalViewPr>
  <p:slideViewPr>
    <p:cSldViewPr snapToGrid="0">
      <p:cViewPr>
        <p:scale>
          <a:sx n="98" d="100"/>
          <a:sy n="98" d="100"/>
        </p:scale>
        <p:origin x="1400" y="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FF8DF20-5EFD-43A7-BF86-6591B49A908B}" type="datetimeFigureOut">
              <a:rPr lang="en-US" smtClean="0"/>
              <a:t>11/18/2019</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95188C-52CC-4ACF-9DFA-D4EE859E1E71}" type="slidenum">
              <a:rPr lang="en-US" smtClean="0"/>
              <a:t>‹#›</a:t>
            </a:fld>
            <a:endParaRPr lang="en-US"/>
          </a:p>
        </p:txBody>
      </p:sp>
    </p:spTree>
    <p:extLst>
      <p:ext uri="{BB962C8B-B14F-4D97-AF65-F5344CB8AC3E}">
        <p14:creationId xmlns:p14="http://schemas.microsoft.com/office/powerpoint/2010/main" val="23837570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B837871-A842-4EBC-A75D-EB342DEC27C5}" type="slidenum">
              <a:rPr lang="fr-BE" smtClean="0"/>
              <a:t>3</a:t>
            </a:fld>
            <a:endParaRPr lang="fr-BE"/>
          </a:p>
        </p:txBody>
      </p:sp>
    </p:spTree>
    <p:extLst>
      <p:ext uri="{BB962C8B-B14F-4D97-AF65-F5344CB8AC3E}">
        <p14:creationId xmlns:p14="http://schemas.microsoft.com/office/powerpoint/2010/main" val="22480570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208C2E8A-2819-4C77-AFC0-62CFDC1D4A8C}" type="datetimeFigureOut">
              <a:rPr lang="en-US" smtClean="0"/>
              <a:t>11/18/2019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279A6A-DBD4-4A2F-A5D0-2A5632895CAF}" type="slidenum">
              <a:rPr lang="en-US" smtClean="0"/>
              <a:t>‹#›</a:t>
            </a:fld>
            <a:endParaRPr lang="en-US"/>
          </a:p>
        </p:txBody>
      </p:sp>
    </p:spTree>
    <p:extLst>
      <p:ext uri="{BB962C8B-B14F-4D97-AF65-F5344CB8AC3E}">
        <p14:creationId xmlns:p14="http://schemas.microsoft.com/office/powerpoint/2010/main" val="28800331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08C2E8A-2819-4C77-AFC0-62CFDC1D4A8C}" type="datetimeFigureOut">
              <a:rPr lang="en-US" smtClean="0"/>
              <a:t>11/18/2019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279A6A-DBD4-4A2F-A5D0-2A5632895CAF}" type="slidenum">
              <a:rPr lang="en-US" smtClean="0"/>
              <a:t>‹#›</a:t>
            </a:fld>
            <a:endParaRPr lang="en-US"/>
          </a:p>
        </p:txBody>
      </p:sp>
    </p:spTree>
    <p:extLst>
      <p:ext uri="{BB962C8B-B14F-4D97-AF65-F5344CB8AC3E}">
        <p14:creationId xmlns:p14="http://schemas.microsoft.com/office/powerpoint/2010/main" val="11589097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08C2E8A-2819-4C77-AFC0-62CFDC1D4A8C}" type="datetimeFigureOut">
              <a:rPr lang="en-US" smtClean="0"/>
              <a:t>11/18/2019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279A6A-DBD4-4A2F-A5D0-2A5632895CAF}" type="slidenum">
              <a:rPr lang="en-US" smtClean="0"/>
              <a:t>‹#›</a:t>
            </a:fld>
            <a:endParaRPr lang="en-US"/>
          </a:p>
        </p:txBody>
      </p:sp>
    </p:spTree>
    <p:extLst>
      <p:ext uri="{BB962C8B-B14F-4D97-AF65-F5344CB8AC3E}">
        <p14:creationId xmlns:p14="http://schemas.microsoft.com/office/powerpoint/2010/main" val="2992794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08C2E8A-2819-4C77-AFC0-62CFDC1D4A8C}" type="datetimeFigureOut">
              <a:rPr lang="en-US" smtClean="0"/>
              <a:t>11/18/2019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279A6A-DBD4-4A2F-A5D0-2A5632895CAF}" type="slidenum">
              <a:rPr lang="en-US" smtClean="0"/>
              <a:t>‹#›</a:t>
            </a:fld>
            <a:endParaRPr lang="en-US"/>
          </a:p>
        </p:txBody>
      </p:sp>
    </p:spTree>
    <p:extLst>
      <p:ext uri="{BB962C8B-B14F-4D97-AF65-F5344CB8AC3E}">
        <p14:creationId xmlns:p14="http://schemas.microsoft.com/office/powerpoint/2010/main" val="23065694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208C2E8A-2819-4C77-AFC0-62CFDC1D4A8C}" type="datetimeFigureOut">
              <a:rPr lang="en-US" smtClean="0"/>
              <a:t>11/18/2019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279A6A-DBD4-4A2F-A5D0-2A5632895CAF}" type="slidenum">
              <a:rPr lang="en-US" smtClean="0"/>
              <a:t>‹#›</a:t>
            </a:fld>
            <a:endParaRPr lang="en-US"/>
          </a:p>
        </p:txBody>
      </p:sp>
    </p:spTree>
    <p:extLst>
      <p:ext uri="{BB962C8B-B14F-4D97-AF65-F5344CB8AC3E}">
        <p14:creationId xmlns:p14="http://schemas.microsoft.com/office/powerpoint/2010/main" val="25346245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208C2E8A-2819-4C77-AFC0-62CFDC1D4A8C}" type="datetimeFigureOut">
              <a:rPr lang="en-US" smtClean="0"/>
              <a:t>11/18/2019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279A6A-DBD4-4A2F-A5D0-2A5632895CAF}" type="slidenum">
              <a:rPr lang="en-US" smtClean="0"/>
              <a:t>‹#›</a:t>
            </a:fld>
            <a:endParaRPr lang="en-US"/>
          </a:p>
        </p:txBody>
      </p:sp>
    </p:spTree>
    <p:extLst>
      <p:ext uri="{BB962C8B-B14F-4D97-AF65-F5344CB8AC3E}">
        <p14:creationId xmlns:p14="http://schemas.microsoft.com/office/powerpoint/2010/main" val="17285642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208C2E8A-2819-4C77-AFC0-62CFDC1D4A8C}" type="datetimeFigureOut">
              <a:rPr lang="en-US" smtClean="0"/>
              <a:t>11/18/2019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9279A6A-DBD4-4A2F-A5D0-2A5632895CAF}" type="slidenum">
              <a:rPr lang="en-US" smtClean="0"/>
              <a:t>‹#›</a:t>
            </a:fld>
            <a:endParaRPr lang="en-US"/>
          </a:p>
        </p:txBody>
      </p:sp>
    </p:spTree>
    <p:extLst>
      <p:ext uri="{BB962C8B-B14F-4D97-AF65-F5344CB8AC3E}">
        <p14:creationId xmlns:p14="http://schemas.microsoft.com/office/powerpoint/2010/main" val="4796448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208C2E8A-2819-4C77-AFC0-62CFDC1D4A8C}" type="datetimeFigureOut">
              <a:rPr lang="en-US" smtClean="0"/>
              <a:t>11/18/2019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9279A6A-DBD4-4A2F-A5D0-2A5632895CAF}" type="slidenum">
              <a:rPr lang="en-US" smtClean="0"/>
              <a:t>‹#›</a:t>
            </a:fld>
            <a:endParaRPr lang="en-US"/>
          </a:p>
        </p:txBody>
      </p:sp>
    </p:spTree>
    <p:extLst>
      <p:ext uri="{BB962C8B-B14F-4D97-AF65-F5344CB8AC3E}">
        <p14:creationId xmlns:p14="http://schemas.microsoft.com/office/powerpoint/2010/main" val="27311530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08C2E8A-2819-4C77-AFC0-62CFDC1D4A8C}" type="datetimeFigureOut">
              <a:rPr lang="en-US" smtClean="0"/>
              <a:t>11/18/2019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9279A6A-DBD4-4A2F-A5D0-2A5632895CAF}" type="slidenum">
              <a:rPr lang="en-US" smtClean="0"/>
              <a:t>‹#›</a:t>
            </a:fld>
            <a:endParaRPr lang="en-US"/>
          </a:p>
        </p:txBody>
      </p:sp>
    </p:spTree>
    <p:extLst>
      <p:ext uri="{BB962C8B-B14F-4D97-AF65-F5344CB8AC3E}">
        <p14:creationId xmlns:p14="http://schemas.microsoft.com/office/powerpoint/2010/main" val="19828328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208C2E8A-2819-4C77-AFC0-62CFDC1D4A8C}" type="datetimeFigureOut">
              <a:rPr lang="en-US" smtClean="0"/>
              <a:t>11/18/2019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279A6A-DBD4-4A2F-A5D0-2A5632895CAF}" type="slidenum">
              <a:rPr lang="en-US" smtClean="0"/>
              <a:t>‹#›</a:t>
            </a:fld>
            <a:endParaRPr lang="en-US"/>
          </a:p>
        </p:txBody>
      </p:sp>
    </p:spTree>
    <p:extLst>
      <p:ext uri="{BB962C8B-B14F-4D97-AF65-F5344CB8AC3E}">
        <p14:creationId xmlns:p14="http://schemas.microsoft.com/office/powerpoint/2010/main" val="3055828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208C2E8A-2819-4C77-AFC0-62CFDC1D4A8C}" type="datetimeFigureOut">
              <a:rPr lang="en-US" smtClean="0"/>
              <a:t>11/18/2019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279A6A-DBD4-4A2F-A5D0-2A5632895CAF}" type="slidenum">
              <a:rPr lang="en-US" smtClean="0"/>
              <a:t>‹#›</a:t>
            </a:fld>
            <a:endParaRPr lang="en-US"/>
          </a:p>
        </p:txBody>
      </p:sp>
    </p:spTree>
    <p:extLst>
      <p:ext uri="{BB962C8B-B14F-4D97-AF65-F5344CB8AC3E}">
        <p14:creationId xmlns:p14="http://schemas.microsoft.com/office/powerpoint/2010/main" val="34758204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8C2E8A-2819-4C77-AFC0-62CFDC1D4A8C}" type="datetimeFigureOut">
              <a:rPr lang="en-US" smtClean="0"/>
              <a:t>11/18/2019</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279A6A-DBD4-4A2F-A5D0-2A5632895CAF}" type="slidenum">
              <a:rPr lang="en-US" smtClean="0"/>
              <a:t>‹#›</a:t>
            </a:fld>
            <a:endParaRPr lang="en-US"/>
          </a:p>
        </p:txBody>
      </p:sp>
    </p:spTree>
    <p:extLst>
      <p:ext uri="{BB962C8B-B14F-4D97-AF65-F5344CB8AC3E}">
        <p14:creationId xmlns:p14="http://schemas.microsoft.com/office/powerpoint/2010/main" val="115938354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png"/></Relationships>
</file>

<file path=ppt/slides/_rels/slide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jpeg"/><Relationship Id="rId4" Type="http://schemas.openxmlformats.org/officeDocument/2006/relationships/image" Target="../media/image10.emf"/></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0" y="0"/>
            <a:ext cx="9144000" cy="369332"/>
          </a:xfrm>
          <a:prstGeom prst="rect">
            <a:avLst/>
          </a:prstGeom>
          <a:solidFill>
            <a:srgbClr val="002060"/>
          </a:solidFill>
        </p:spPr>
        <p:txBody>
          <a:bodyPr wrap="square">
            <a:spAutoFit/>
          </a:bodyPr>
          <a:lstStyle/>
          <a:p>
            <a:pPr algn="ctr"/>
            <a:r>
              <a:rPr lang="fr-BE" b="1" dirty="0" err="1" smtClean="0">
                <a:solidFill>
                  <a:schemeClr val="bg1"/>
                </a:solidFill>
              </a:rPr>
              <a:t>Geolocalisation</a:t>
            </a:r>
            <a:r>
              <a:rPr lang="fr-BE" b="1" dirty="0" smtClean="0">
                <a:solidFill>
                  <a:schemeClr val="bg1"/>
                </a:solidFill>
              </a:rPr>
              <a:t> for source monitoring and spatial </a:t>
            </a:r>
            <a:r>
              <a:rPr lang="fr-BE" b="1" dirty="0" err="1" smtClean="0">
                <a:solidFill>
                  <a:schemeClr val="bg1"/>
                </a:solidFill>
              </a:rPr>
              <a:t>averaging</a:t>
            </a:r>
            <a:endParaRPr lang="fr-BE" b="1" dirty="0" smtClean="0">
              <a:solidFill>
                <a:schemeClr val="bg1"/>
              </a:solidFill>
            </a:endParaRPr>
          </a:p>
        </p:txBody>
      </p:sp>
      <p:sp>
        <p:nvSpPr>
          <p:cNvPr id="2" name="Rectangle 1"/>
          <p:cNvSpPr/>
          <p:nvPr/>
        </p:nvSpPr>
        <p:spPr>
          <a:xfrm>
            <a:off x="450714" y="646810"/>
            <a:ext cx="8284723" cy="2232791"/>
          </a:xfrm>
          <a:prstGeom prst="rect">
            <a:avLst/>
          </a:prstGeom>
        </p:spPr>
        <p:txBody>
          <a:bodyPr wrap="square">
            <a:spAutoFit/>
          </a:bodyPr>
          <a:lstStyle/>
          <a:p>
            <a:pPr lvl="0">
              <a:lnSpc>
                <a:spcPct val="107000"/>
              </a:lnSpc>
              <a:spcAft>
                <a:spcPts val="0"/>
              </a:spcAft>
            </a:pPr>
            <a:r>
              <a:rPr lang="en-US" sz="2000" b="1" dirty="0" smtClean="0">
                <a:solidFill>
                  <a:srgbClr val="0070C0"/>
                </a:solidFill>
                <a:latin typeface="Calibri" panose="020F0502020204030204" pitchFamily="34" charset="0"/>
                <a:ea typeface="Calibri" panose="020F0502020204030204" pitchFamily="34" charset="0"/>
                <a:cs typeface="Times New Roman" panose="02020603050405020304" pitchFamily="18" charset="0"/>
              </a:rPr>
              <a:t>Answer to M7.A6. 		</a:t>
            </a:r>
            <a:r>
              <a:rPr lang="en-US" sz="1400" dirty="0" smtClean="0">
                <a:solidFill>
                  <a:srgbClr val="0070C0"/>
                </a:solidFill>
                <a:latin typeface="Calibri" panose="020F0502020204030204" pitchFamily="34" charset="0"/>
                <a:ea typeface="Calibri" panose="020F0502020204030204" pitchFamily="34" charset="0"/>
                <a:cs typeface="Times New Roman" panose="02020603050405020304" pitchFamily="18" charset="0"/>
              </a:rPr>
              <a:t>P. Coheur and C. </a:t>
            </a:r>
            <a:r>
              <a:rPr lang="en-US" sz="1400" dirty="0" err="1" smtClean="0">
                <a:solidFill>
                  <a:srgbClr val="0070C0"/>
                </a:solidFill>
                <a:latin typeface="Calibri" panose="020F0502020204030204" pitchFamily="34" charset="0"/>
                <a:ea typeface="Calibri" panose="020F0502020204030204" pitchFamily="34" charset="0"/>
                <a:cs typeface="Times New Roman" panose="02020603050405020304" pitchFamily="18" charset="0"/>
              </a:rPr>
              <a:t>Camy</a:t>
            </a:r>
            <a:r>
              <a:rPr lang="en-US" sz="1400" dirty="0" smtClean="0">
                <a:solidFill>
                  <a:srgbClr val="0070C0"/>
                </a:solidFill>
                <a:latin typeface="Calibri" panose="020F0502020204030204" pitchFamily="34" charset="0"/>
                <a:ea typeface="Calibri" panose="020F0502020204030204" pitchFamily="34" charset="0"/>
                <a:cs typeface="Times New Roman" panose="02020603050405020304" pitchFamily="18" charset="0"/>
              </a:rPr>
              <a:t> </a:t>
            </a:r>
            <a:r>
              <a:rPr lang="en-US" sz="1400" dirty="0" err="1" smtClean="0">
                <a:solidFill>
                  <a:srgbClr val="0070C0"/>
                </a:solidFill>
                <a:latin typeface="Calibri" panose="020F0502020204030204" pitchFamily="34" charset="0"/>
                <a:ea typeface="Calibri" panose="020F0502020204030204" pitchFamily="34" charset="0"/>
                <a:cs typeface="Times New Roman" panose="02020603050405020304" pitchFamily="18" charset="0"/>
              </a:rPr>
              <a:t>Peyret</a:t>
            </a:r>
            <a:endParaRPr lang="en-US" sz="2000" dirty="0" smtClean="0">
              <a:solidFill>
                <a:srgbClr val="0070C0"/>
              </a:solidFill>
              <a:latin typeface="Calibri" panose="020F0502020204030204" pitchFamily="34" charset="0"/>
              <a:ea typeface="Calibri" panose="020F0502020204030204" pitchFamily="34" charset="0"/>
              <a:cs typeface="Times New Roman" panose="02020603050405020304" pitchFamily="18" charset="0"/>
            </a:endParaRPr>
          </a:p>
          <a:p>
            <a:pPr lvl="0">
              <a:lnSpc>
                <a:spcPct val="107000"/>
              </a:lnSpc>
              <a:spcAft>
                <a:spcPts val="0"/>
              </a:spcAft>
            </a:pPr>
            <a:endParaRPr lang="en-US" sz="2000" b="1" dirty="0" smtClean="0">
              <a:solidFill>
                <a:srgbClr val="0070C0"/>
              </a:solidFill>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Calibri" panose="020F0502020204030204" pitchFamily="34" charset="0"/>
              <a:buChar char="-"/>
            </a:pPr>
            <a:r>
              <a:rPr lang="en-US" dirty="0" smtClean="0">
                <a:latin typeface="Calibri" panose="020F0502020204030204" pitchFamily="34" charset="0"/>
                <a:ea typeface="Calibri" panose="020F0502020204030204" pitchFamily="34" charset="0"/>
                <a:cs typeface="Times New Roman" panose="02020603050405020304" pitchFamily="18" charset="0"/>
              </a:rPr>
              <a:t>In </a:t>
            </a:r>
            <a:r>
              <a:rPr lang="en-US" dirty="0">
                <a:latin typeface="Calibri" panose="020F0502020204030204" pitchFamily="34" charset="0"/>
                <a:ea typeface="Calibri" panose="020F0502020204030204" pitchFamily="34" charset="0"/>
                <a:cs typeface="Times New Roman" panose="02020603050405020304" pitchFamily="18" charset="0"/>
              </a:rPr>
              <a:t>terms of </a:t>
            </a:r>
            <a:r>
              <a:rPr lang="en-US" u="sng" dirty="0">
                <a:latin typeface="Calibri" panose="020F0502020204030204" pitchFamily="34" charset="0"/>
                <a:ea typeface="Calibri" panose="020F0502020204030204" pitchFamily="34" charset="0"/>
                <a:cs typeface="Times New Roman" panose="02020603050405020304" pitchFamily="18" charset="0"/>
              </a:rPr>
              <a:t>absolute geolocation</a:t>
            </a:r>
            <a:r>
              <a:rPr lang="en-US" dirty="0">
                <a:latin typeface="Calibri" panose="020F0502020204030204" pitchFamily="34" charset="0"/>
                <a:ea typeface="Calibri" panose="020F0502020204030204" pitchFamily="34" charset="0"/>
                <a:cs typeface="Times New Roman" panose="02020603050405020304" pitchFamily="18" charset="0"/>
              </a:rPr>
              <a:t>, of course the highest accuracy would be desirable for a series of important foreseen applications with IRS; For example, the detection and monitoring of industrial/agricultural point sources would </a:t>
            </a:r>
            <a:r>
              <a:rPr lang="en-US" b="1" dirty="0">
                <a:latin typeface="Calibri" panose="020F0502020204030204" pitchFamily="34" charset="0"/>
                <a:ea typeface="Calibri" panose="020F0502020204030204" pitchFamily="34" charset="0"/>
                <a:cs typeface="Times New Roman" panose="02020603050405020304" pitchFamily="18" charset="0"/>
              </a:rPr>
              <a:t>ideally require sub-km accuracy</a:t>
            </a:r>
            <a:r>
              <a:rPr lang="en-US" dirty="0" smtClean="0">
                <a:latin typeface="Calibri" panose="020F0502020204030204" pitchFamily="34" charset="0"/>
                <a:ea typeface="Calibri" panose="020F0502020204030204" pitchFamily="34" charset="0"/>
                <a:cs typeface="Times New Roman" panose="02020603050405020304" pitchFamily="18" charset="0"/>
              </a:rPr>
              <a:t>.</a:t>
            </a:r>
          </a:p>
          <a:p>
            <a:pPr lvl="0">
              <a:lnSpc>
                <a:spcPct val="107000"/>
              </a:lnSpc>
              <a:spcAft>
                <a:spcPts val="0"/>
              </a:spcAft>
            </a:pPr>
            <a:endParaRPr lang="en-US" dirty="0" smtClean="0">
              <a:latin typeface="Calibri" panose="020F0502020204030204" pitchFamily="34" charset="0"/>
              <a:ea typeface="Calibri" panose="020F0502020204030204" pitchFamily="34" charset="0"/>
              <a:cs typeface="Times New Roman" panose="02020603050405020304" pitchFamily="18" charset="0"/>
            </a:endParaRPr>
          </a:p>
        </p:txBody>
      </p:sp>
      <p:sp>
        <p:nvSpPr>
          <p:cNvPr id="4" name="Right Arrow 3"/>
          <p:cNvSpPr/>
          <p:nvPr/>
        </p:nvSpPr>
        <p:spPr>
          <a:xfrm>
            <a:off x="972765" y="2857460"/>
            <a:ext cx="278861" cy="25940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1394298" y="2756330"/>
            <a:ext cx="6489212" cy="461665"/>
          </a:xfrm>
          <a:prstGeom prst="rect">
            <a:avLst/>
          </a:prstGeom>
          <a:noFill/>
        </p:spPr>
        <p:txBody>
          <a:bodyPr wrap="none" rtlCol="0">
            <a:spAutoFit/>
          </a:bodyPr>
          <a:lstStyle/>
          <a:p>
            <a:r>
              <a:rPr lang="en-US" sz="2400" dirty="0" smtClean="0">
                <a:solidFill>
                  <a:srgbClr val="0070C0"/>
                </a:solidFill>
              </a:rPr>
              <a:t>Point source monitoring; where we stand with IASI</a:t>
            </a:r>
            <a:endParaRPr lang="en-US" sz="2400" dirty="0">
              <a:solidFill>
                <a:srgbClr val="0070C0"/>
              </a:solidFill>
            </a:endParaRPr>
          </a:p>
        </p:txBody>
      </p:sp>
    </p:spTree>
    <p:extLst>
      <p:ext uri="{BB962C8B-B14F-4D97-AF65-F5344CB8AC3E}">
        <p14:creationId xmlns:p14="http://schemas.microsoft.com/office/powerpoint/2010/main" val="9559358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762337" y="415055"/>
            <a:ext cx="7556428" cy="400110"/>
          </a:xfrm>
          <a:prstGeom prst="rect">
            <a:avLst/>
          </a:prstGeom>
          <a:noFill/>
        </p:spPr>
        <p:txBody>
          <a:bodyPr wrap="none" rtlCol="0">
            <a:spAutoFit/>
          </a:bodyPr>
          <a:lstStyle/>
          <a:p>
            <a:r>
              <a:rPr lang="fr-FR" sz="2000" dirty="0" smtClean="0"/>
              <a:t>Point sources and </a:t>
            </a:r>
            <a:r>
              <a:rPr lang="fr-FR" sz="2000" dirty="0" err="1" smtClean="0"/>
              <a:t>hotspots</a:t>
            </a:r>
            <a:r>
              <a:rPr lang="fr-FR" sz="2000" dirty="0" smtClean="0"/>
              <a:t> </a:t>
            </a:r>
            <a:r>
              <a:rPr lang="fr-FR" sz="2000" dirty="0" err="1" smtClean="0"/>
              <a:t>from</a:t>
            </a:r>
            <a:r>
              <a:rPr lang="fr-FR" sz="2000" dirty="0" smtClean="0"/>
              <a:t> 10-year; </a:t>
            </a:r>
            <a:r>
              <a:rPr lang="fr-FR" sz="2000" b="1" dirty="0" err="1" smtClean="0">
                <a:solidFill>
                  <a:schemeClr val="accent2"/>
                </a:solidFill>
              </a:rPr>
              <a:t>regular</a:t>
            </a:r>
            <a:r>
              <a:rPr lang="fr-FR" sz="2000" b="1" dirty="0" smtClean="0">
                <a:solidFill>
                  <a:schemeClr val="accent2"/>
                </a:solidFill>
              </a:rPr>
              <a:t> </a:t>
            </a:r>
            <a:r>
              <a:rPr lang="fr-FR" sz="2000" b="1" dirty="0" err="1" smtClean="0">
                <a:solidFill>
                  <a:schemeClr val="accent2"/>
                </a:solidFill>
              </a:rPr>
              <a:t>oversampled</a:t>
            </a:r>
            <a:r>
              <a:rPr lang="fr-FR" sz="2000" b="1" dirty="0" smtClean="0"/>
              <a:t> </a:t>
            </a:r>
            <a:r>
              <a:rPr lang="fr-FR" sz="2000" b="1" dirty="0" err="1" smtClean="0"/>
              <a:t>average</a:t>
            </a:r>
            <a:endParaRPr lang="fr-BE" sz="2000" b="1" dirty="0"/>
          </a:p>
        </p:txBody>
      </p:sp>
      <p:pic>
        <p:nvPicPr>
          <p:cNvPr id="22" name="Picture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21942" y="972109"/>
            <a:ext cx="4049439" cy="5668117"/>
          </a:xfrm>
          <a:prstGeom prst="rect">
            <a:avLst/>
          </a:prstGeom>
        </p:spPr>
      </p:pic>
      <p:pic>
        <p:nvPicPr>
          <p:cNvPr id="23" name="Picture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21942" y="973826"/>
            <a:ext cx="4048628" cy="5666982"/>
          </a:xfrm>
          <a:prstGeom prst="rect">
            <a:avLst/>
          </a:prstGeom>
        </p:spPr>
      </p:pic>
      <p:pic>
        <p:nvPicPr>
          <p:cNvPr id="24" name="Picture 2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21942" y="973826"/>
            <a:ext cx="4048628" cy="5666982"/>
          </a:xfrm>
          <a:prstGeom prst="rect">
            <a:avLst/>
          </a:prstGeom>
        </p:spPr>
      </p:pic>
      <p:pic>
        <p:nvPicPr>
          <p:cNvPr id="31" name="Picture 3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21942" y="973826"/>
            <a:ext cx="4048628" cy="5666982"/>
          </a:xfrm>
          <a:prstGeom prst="rect">
            <a:avLst/>
          </a:prstGeom>
        </p:spPr>
      </p:pic>
      <p:pic>
        <p:nvPicPr>
          <p:cNvPr id="33" name="Picture 3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21942" y="973826"/>
            <a:ext cx="4048628" cy="5666982"/>
          </a:xfrm>
          <a:prstGeom prst="rect">
            <a:avLst/>
          </a:prstGeom>
        </p:spPr>
      </p:pic>
      <p:pic>
        <p:nvPicPr>
          <p:cNvPr id="34" name="Picture 3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821942" y="973826"/>
            <a:ext cx="4048628" cy="5666982"/>
          </a:xfrm>
          <a:prstGeom prst="rect">
            <a:avLst/>
          </a:prstGeom>
        </p:spPr>
      </p:pic>
      <p:pic>
        <p:nvPicPr>
          <p:cNvPr id="35" name="Picture 3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821942" y="973826"/>
            <a:ext cx="4048628" cy="5666982"/>
          </a:xfrm>
          <a:prstGeom prst="rect">
            <a:avLst/>
          </a:prstGeom>
        </p:spPr>
      </p:pic>
      <p:sp>
        <p:nvSpPr>
          <p:cNvPr id="36" name="TextBox 35"/>
          <p:cNvSpPr txBox="1"/>
          <p:nvPr/>
        </p:nvSpPr>
        <p:spPr>
          <a:xfrm>
            <a:off x="315942" y="1046810"/>
            <a:ext cx="4505189" cy="830997"/>
          </a:xfrm>
          <a:prstGeom prst="rect">
            <a:avLst/>
          </a:prstGeom>
          <a:noFill/>
        </p:spPr>
        <p:txBody>
          <a:bodyPr wrap="square" rtlCol="0">
            <a:spAutoFit/>
          </a:bodyPr>
          <a:lstStyle/>
          <a:p>
            <a:pPr marL="0" marR="0" lvl="0" indent="0" algn="just" defTabSz="914400" rtl="0" eaLnBrk="1" fontAlgn="auto" latinLnBrk="0" hangingPunct="1">
              <a:spcBef>
                <a:spcPts val="0"/>
              </a:spcBef>
              <a:spcAft>
                <a:spcPts val="0"/>
              </a:spcAft>
              <a:buClrTx/>
              <a:buSzTx/>
              <a:buFontTx/>
              <a:buNone/>
              <a:tabLst/>
              <a:defRPr/>
            </a:pPr>
            <a:r>
              <a:rPr kumimoji="0" lang="en-GB" sz="1600" b="0" i="0" u="none" strike="noStrike" kern="1200" cap="none" spc="0" normalizeH="0" baseline="0" noProof="0" dirty="0">
                <a:ln>
                  <a:noFill/>
                </a:ln>
                <a:solidFill>
                  <a:prstClr val="black"/>
                </a:solidFill>
                <a:effectLst/>
                <a:uLnTx/>
                <a:uFillTx/>
                <a:latin typeface="Calibri"/>
                <a:ea typeface="+mn-ea"/>
                <a:cs typeface="+mn-cs"/>
              </a:rPr>
              <a:t>The elliptical footprints of IASI are averaged on a </a:t>
            </a:r>
            <a:r>
              <a:rPr kumimoji="0" lang="en-GB" sz="1600" b="1" i="0" u="none" strike="noStrike" kern="1200" cap="none" spc="0" normalizeH="0" baseline="0" noProof="0" dirty="0">
                <a:ln>
                  <a:noFill/>
                </a:ln>
                <a:solidFill>
                  <a:prstClr val="black"/>
                </a:solidFill>
                <a:effectLst/>
                <a:uLnTx/>
                <a:uFillTx/>
                <a:latin typeface="Calibri"/>
                <a:ea typeface="+mn-ea"/>
                <a:cs typeface="+mn-cs"/>
              </a:rPr>
              <a:t>0.01</a:t>
            </a:r>
            <a:r>
              <a:rPr kumimoji="0" lang="en-GB" sz="1600" b="1" i="0" u="none" strike="noStrike" kern="1200" cap="none" spc="0" normalizeH="0" baseline="0" noProof="0" dirty="0" smtClean="0">
                <a:ln>
                  <a:noFill/>
                </a:ln>
                <a:solidFill>
                  <a:prstClr val="black"/>
                </a:solidFill>
                <a:effectLst/>
                <a:uLnTx/>
                <a:uFillTx/>
                <a:latin typeface="Calibri"/>
                <a:ea typeface="+mn-ea"/>
                <a:cs typeface="+mn-cs"/>
              </a:rPr>
              <a:t>° × 0.01</a:t>
            </a:r>
            <a:r>
              <a:rPr kumimoji="0" lang="en-GB" sz="1600" b="1" i="0" u="none" strike="noStrike" kern="1200" cap="none" spc="0" normalizeH="0" baseline="0" noProof="0" dirty="0">
                <a:ln>
                  <a:noFill/>
                </a:ln>
                <a:solidFill>
                  <a:prstClr val="black"/>
                </a:solidFill>
                <a:effectLst/>
                <a:uLnTx/>
                <a:uFillTx/>
                <a:latin typeface="Calibri"/>
                <a:ea typeface="+mn-ea"/>
                <a:cs typeface="+mn-cs"/>
              </a:rPr>
              <a:t>°</a:t>
            </a:r>
            <a:r>
              <a:rPr kumimoji="0" lang="en-GB" sz="1600" b="0" i="0" u="none" strike="noStrike" kern="1200" cap="none" spc="0" normalizeH="0" baseline="0" noProof="0" dirty="0">
                <a:ln>
                  <a:noFill/>
                </a:ln>
                <a:solidFill>
                  <a:prstClr val="black"/>
                </a:solidFill>
                <a:effectLst/>
                <a:uLnTx/>
                <a:uFillTx/>
                <a:latin typeface="Calibri"/>
                <a:ea typeface="+mn-ea"/>
                <a:cs typeface="+mn-cs"/>
              </a:rPr>
              <a:t> high-resolution grid and weighted by the inverse of their footprint </a:t>
            </a:r>
            <a:r>
              <a:rPr kumimoji="0" lang="en-GB" sz="1600" b="0" i="0" u="none" strike="noStrike" kern="1200" cap="none" spc="0" normalizeH="0" baseline="0" noProof="0" dirty="0" smtClean="0">
                <a:ln>
                  <a:noFill/>
                </a:ln>
                <a:solidFill>
                  <a:prstClr val="black"/>
                </a:solidFill>
                <a:effectLst/>
                <a:uLnTx/>
                <a:uFillTx/>
                <a:latin typeface="Calibri"/>
                <a:ea typeface="+mn-ea"/>
                <a:cs typeface="+mn-cs"/>
              </a:rPr>
              <a:t>area</a:t>
            </a:r>
            <a:endParaRPr kumimoji="0" lang="en-GB" sz="1600" b="0" i="0" u="none" strike="noStrike" kern="1200" cap="none" spc="0" normalizeH="0" baseline="0" noProof="0" dirty="0">
              <a:ln>
                <a:noFill/>
              </a:ln>
              <a:solidFill>
                <a:prstClr val="black"/>
              </a:solidFill>
              <a:effectLst/>
              <a:uLnTx/>
              <a:uFillTx/>
              <a:latin typeface="Calibri"/>
              <a:ea typeface="+mn-ea"/>
              <a:cs typeface="+mn-cs"/>
            </a:endParaRPr>
          </a:p>
        </p:txBody>
      </p:sp>
      <p:sp>
        <p:nvSpPr>
          <p:cNvPr id="37" name="Rectangle 36"/>
          <p:cNvSpPr/>
          <p:nvPr/>
        </p:nvSpPr>
        <p:spPr>
          <a:xfrm>
            <a:off x="6908230" y="5989663"/>
            <a:ext cx="2244006" cy="861774"/>
          </a:xfrm>
          <a:prstGeom prst="rect">
            <a:avLst/>
          </a:prstGeom>
          <a:noFill/>
        </p:spPr>
        <p:txBody>
          <a:bodyPr wrap="square" rtlCol="0">
            <a:spAutoFit/>
          </a:bodyPr>
          <a:lstStyle/>
          <a:p>
            <a:pPr lvl="1" algn="r"/>
            <a:endParaRPr lang="en-GB" sz="1000" dirty="0">
              <a:solidFill>
                <a:schemeClr val="tx1">
                  <a:lumMod val="50000"/>
                  <a:lumOff val="50000"/>
                </a:schemeClr>
              </a:solidFill>
            </a:endParaRPr>
          </a:p>
          <a:p>
            <a:pPr lvl="1" algn="r"/>
            <a:endParaRPr lang="en-GB" sz="1000" dirty="0">
              <a:solidFill>
                <a:schemeClr val="tx1">
                  <a:lumMod val="50000"/>
                  <a:lumOff val="50000"/>
                </a:schemeClr>
              </a:solidFill>
            </a:endParaRPr>
          </a:p>
          <a:p>
            <a:pPr lvl="1" algn="r"/>
            <a:r>
              <a:rPr lang="en-GB" sz="1000" dirty="0">
                <a:solidFill>
                  <a:schemeClr val="tx1">
                    <a:lumMod val="50000"/>
                    <a:lumOff val="50000"/>
                  </a:schemeClr>
                </a:solidFill>
              </a:rPr>
              <a:t>Van Damme et al., 2014</a:t>
            </a:r>
          </a:p>
          <a:p>
            <a:pPr lvl="1" algn="r"/>
            <a:r>
              <a:rPr lang="en-GB" sz="1000" dirty="0">
                <a:solidFill>
                  <a:schemeClr val="tx1">
                    <a:lumMod val="50000"/>
                    <a:lumOff val="50000"/>
                  </a:schemeClr>
                </a:solidFill>
              </a:rPr>
              <a:t>Van Damme et al., 2018</a:t>
            </a:r>
          </a:p>
          <a:p>
            <a:pPr lvl="1" algn="r"/>
            <a:r>
              <a:rPr lang="en-GB" sz="1000" dirty="0">
                <a:solidFill>
                  <a:schemeClr val="tx1">
                    <a:lumMod val="50000"/>
                    <a:lumOff val="50000"/>
                  </a:schemeClr>
                </a:solidFill>
              </a:rPr>
              <a:t>Sun et al., 2018</a:t>
            </a:r>
          </a:p>
        </p:txBody>
      </p:sp>
      <p:sp>
        <p:nvSpPr>
          <p:cNvPr id="16" name="TextBox 15"/>
          <p:cNvSpPr txBox="1"/>
          <p:nvPr/>
        </p:nvSpPr>
        <p:spPr>
          <a:xfrm>
            <a:off x="-17169" y="6609087"/>
            <a:ext cx="4431021" cy="253916"/>
          </a:xfrm>
          <a:prstGeom prst="rect">
            <a:avLst/>
          </a:prstGeom>
          <a:noFill/>
        </p:spPr>
        <p:txBody>
          <a:bodyPr wrap="none" rtlCol="0">
            <a:spAutoFit/>
          </a:bodyPr>
          <a:lstStyle/>
          <a:p>
            <a:r>
              <a:rPr lang="en-US" sz="1050" dirty="0" smtClean="0"/>
              <a:t>P. Coheur, AMS EUMETSAT Joint Satellite Conference, Boston, Sept.-Oct. 2019</a:t>
            </a:r>
          </a:p>
        </p:txBody>
      </p:sp>
      <p:cxnSp>
        <p:nvCxnSpPr>
          <p:cNvPr id="17" name="Straight Connector 16"/>
          <p:cNvCxnSpPr/>
          <p:nvPr/>
        </p:nvCxnSpPr>
        <p:spPr>
          <a:xfrm>
            <a:off x="0" y="6640808"/>
            <a:ext cx="441385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a:blip r:embed="rId9"/>
          <a:stretch>
            <a:fillRect/>
          </a:stretch>
        </p:blipFill>
        <p:spPr>
          <a:xfrm>
            <a:off x="180228" y="3110959"/>
            <a:ext cx="4437669" cy="3383223"/>
          </a:xfrm>
          <a:prstGeom prst="rect">
            <a:avLst/>
          </a:prstGeom>
        </p:spPr>
      </p:pic>
      <p:sp>
        <p:nvSpPr>
          <p:cNvPr id="47" name="Rectangle 46"/>
          <p:cNvSpPr/>
          <p:nvPr/>
        </p:nvSpPr>
        <p:spPr>
          <a:xfrm>
            <a:off x="6460061" y="755597"/>
            <a:ext cx="2683941" cy="276999"/>
          </a:xfrm>
          <a:prstGeom prst="rect">
            <a:avLst/>
          </a:prstGeom>
        </p:spPr>
        <p:txBody>
          <a:bodyPr wrap="none">
            <a:spAutoFit/>
          </a:bodyPr>
          <a:lstStyle/>
          <a:p>
            <a:pPr lvl="1" algn="r"/>
            <a:r>
              <a:rPr lang="en-GB" sz="1200" b="1" dirty="0">
                <a:solidFill>
                  <a:schemeClr val="tx1">
                    <a:lumMod val="50000"/>
                    <a:lumOff val="50000"/>
                  </a:schemeClr>
                </a:solidFill>
              </a:rPr>
              <a:t>Van Damme et al., </a:t>
            </a:r>
            <a:r>
              <a:rPr lang="en-GB" sz="1200" b="1" dirty="0" smtClean="0">
                <a:solidFill>
                  <a:schemeClr val="tx1">
                    <a:lumMod val="50000"/>
                    <a:lumOff val="50000"/>
                  </a:schemeClr>
                </a:solidFill>
              </a:rPr>
              <a:t>Nature, 2018</a:t>
            </a:r>
            <a:endParaRPr lang="en-GB" sz="1200" b="1" dirty="0">
              <a:solidFill>
                <a:schemeClr val="tx1">
                  <a:lumMod val="50000"/>
                  <a:lumOff val="50000"/>
                </a:schemeClr>
              </a:solidFill>
            </a:endParaRPr>
          </a:p>
        </p:txBody>
      </p:sp>
      <p:sp>
        <p:nvSpPr>
          <p:cNvPr id="18" name="Rectangle 17"/>
          <p:cNvSpPr/>
          <p:nvPr/>
        </p:nvSpPr>
        <p:spPr>
          <a:xfrm>
            <a:off x="0" y="0"/>
            <a:ext cx="9144000" cy="369332"/>
          </a:xfrm>
          <a:prstGeom prst="rect">
            <a:avLst/>
          </a:prstGeom>
          <a:solidFill>
            <a:srgbClr val="002060"/>
          </a:solidFill>
        </p:spPr>
        <p:txBody>
          <a:bodyPr wrap="square">
            <a:spAutoFit/>
          </a:bodyPr>
          <a:lstStyle/>
          <a:p>
            <a:pPr algn="ctr"/>
            <a:r>
              <a:rPr lang="fr-BE" b="1" dirty="0" err="1" smtClean="0">
                <a:solidFill>
                  <a:schemeClr val="bg1"/>
                </a:solidFill>
              </a:rPr>
              <a:t>Geolocalisation</a:t>
            </a:r>
            <a:r>
              <a:rPr lang="fr-BE" b="1" dirty="0" smtClean="0">
                <a:solidFill>
                  <a:schemeClr val="bg1"/>
                </a:solidFill>
              </a:rPr>
              <a:t> for source monitoring and spatial </a:t>
            </a:r>
            <a:r>
              <a:rPr lang="fr-BE" b="1" dirty="0" err="1" smtClean="0">
                <a:solidFill>
                  <a:schemeClr val="bg1"/>
                </a:solidFill>
              </a:rPr>
              <a:t>averaging</a:t>
            </a:r>
            <a:endParaRPr lang="fr-BE" b="1" dirty="0" smtClean="0">
              <a:solidFill>
                <a:schemeClr val="bg1"/>
              </a:solidFill>
            </a:endParaRPr>
          </a:p>
        </p:txBody>
      </p:sp>
    </p:spTree>
    <p:extLst>
      <p:ext uri="{BB962C8B-B14F-4D97-AF65-F5344CB8AC3E}">
        <p14:creationId xmlns:p14="http://schemas.microsoft.com/office/powerpoint/2010/main" val="10954131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5"/>
                                        </p:tgtEl>
                                        <p:attrNameLst>
                                          <p:attrName>style.visibility</p:attrName>
                                        </p:attrNameLst>
                                      </p:cBhvr>
                                      <p:to>
                                        <p:strVal val="visible"/>
                                      </p:to>
                                    </p:set>
                                  </p:childTnLst>
                                </p:cTn>
                              </p:par>
                            </p:childTnLst>
                          </p:cTn>
                        </p:par>
                        <p:par>
                          <p:cTn id="27" fill="hold">
                            <p:stCondLst>
                              <p:cond delay="0"/>
                            </p:stCondLst>
                            <p:childTnLst>
                              <p:par>
                                <p:cTn id="28" presetID="1" presetClass="entr" presetSubtype="0" fill="hold" nodeType="afterEffect">
                                  <p:stCondLst>
                                    <p:cond delay="10000"/>
                                  </p:stCondLst>
                                  <p:childTnLst>
                                    <p:set>
                                      <p:cBhvr>
                                        <p:cTn id="29"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l="6" t="26901" r="60652" b="123"/>
          <a:stretch/>
        </p:blipFill>
        <p:spPr>
          <a:xfrm>
            <a:off x="2369650" y="2619898"/>
            <a:ext cx="2071966" cy="2479376"/>
          </a:xfrm>
          <a:prstGeom prst="rect">
            <a:avLst/>
          </a:prstGeom>
        </p:spPr>
      </p:pic>
      <p:sp>
        <p:nvSpPr>
          <p:cNvPr id="38" name="TextBox 37"/>
          <p:cNvSpPr txBox="1"/>
          <p:nvPr/>
        </p:nvSpPr>
        <p:spPr>
          <a:xfrm>
            <a:off x="762337" y="415055"/>
            <a:ext cx="7625357" cy="400110"/>
          </a:xfrm>
          <a:prstGeom prst="rect">
            <a:avLst/>
          </a:prstGeom>
          <a:noFill/>
        </p:spPr>
        <p:txBody>
          <a:bodyPr wrap="none" rtlCol="0">
            <a:spAutoFit/>
          </a:bodyPr>
          <a:lstStyle/>
          <a:p>
            <a:r>
              <a:rPr lang="fr-FR" sz="2000" dirty="0" smtClean="0"/>
              <a:t>Point sources and </a:t>
            </a:r>
            <a:r>
              <a:rPr lang="fr-FR" sz="2000" dirty="0" err="1" smtClean="0"/>
              <a:t>hotspots</a:t>
            </a:r>
            <a:r>
              <a:rPr lang="fr-FR" sz="2000" dirty="0" smtClean="0"/>
              <a:t> </a:t>
            </a:r>
            <a:r>
              <a:rPr lang="fr-FR" sz="2000" dirty="0" err="1" smtClean="0"/>
              <a:t>from</a:t>
            </a:r>
            <a:r>
              <a:rPr lang="fr-FR" sz="2000" dirty="0" smtClean="0"/>
              <a:t> 10-year; </a:t>
            </a:r>
            <a:r>
              <a:rPr lang="fr-FR" sz="2000" b="1" dirty="0" err="1" smtClean="0">
                <a:solidFill>
                  <a:schemeClr val="accent2"/>
                </a:solidFill>
              </a:rPr>
              <a:t>regular</a:t>
            </a:r>
            <a:r>
              <a:rPr lang="fr-FR" sz="2000" b="1" dirty="0" smtClean="0">
                <a:solidFill>
                  <a:schemeClr val="accent2"/>
                </a:solidFill>
              </a:rPr>
              <a:t> </a:t>
            </a:r>
            <a:r>
              <a:rPr lang="fr-FR" sz="2000" b="1" dirty="0" err="1" smtClean="0">
                <a:solidFill>
                  <a:schemeClr val="accent2"/>
                </a:solidFill>
              </a:rPr>
              <a:t>oversampled</a:t>
            </a:r>
            <a:r>
              <a:rPr lang="fr-FR" sz="2000" b="1" dirty="0" smtClean="0"/>
              <a:t> </a:t>
            </a:r>
            <a:r>
              <a:rPr lang="fr-FR" sz="2000" b="1" dirty="0" err="1" smtClean="0"/>
              <a:t>average</a:t>
            </a:r>
            <a:endParaRPr lang="fr-BE" sz="2000" b="1" dirty="0"/>
          </a:p>
        </p:txBody>
      </p:sp>
      <p:sp>
        <p:nvSpPr>
          <p:cNvPr id="26" name="Rectangle 25"/>
          <p:cNvSpPr/>
          <p:nvPr/>
        </p:nvSpPr>
        <p:spPr>
          <a:xfrm>
            <a:off x="3777908" y="1274978"/>
            <a:ext cx="1925239" cy="538609"/>
          </a:xfrm>
          <a:prstGeom prst="rect">
            <a:avLst/>
          </a:prstGeom>
          <a:ln>
            <a:solidFill>
              <a:schemeClr val="tx1"/>
            </a:solidFill>
          </a:ln>
        </p:spPr>
        <p:txBody>
          <a:bodyPr wrap="square">
            <a:spAutoFit/>
          </a:bodyPr>
          <a:lstStyle/>
          <a:p>
            <a:pPr algn="ctr"/>
            <a:r>
              <a:rPr lang="en-GB" dirty="0" smtClean="0"/>
              <a:t>240 </a:t>
            </a:r>
            <a:r>
              <a:rPr lang="en-GB" dirty="0"/>
              <a:t>point </a:t>
            </a:r>
            <a:r>
              <a:rPr lang="en-GB" dirty="0" smtClean="0"/>
              <a:t>sources</a:t>
            </a:r>
          </a:p>
          <a:p>
            <a:pPr lvl="0" algn="ctr"/>
            <a:r>
              <a:rPr lang="fr-BE" sz="1100" i="1" dirty="0">
                <a:solidFill>
                  <a:prstClr val="black"/>
                </a:solidFill>
              </a:rPr>
              <a:t>&lt;50 km </a:t>
            </a:r>
            <a:r>
              <a:rPr lang="fr-BE" sz="1100" i="1" dirty="0" err="1" smtClean="0">
                <a:solidFill>
                  <a:prstClr val="black"/>
                </a:solidFill>
              </a:rPr>
              <a:t>across</a:t>
            </a:r>
            <a:endParaRPr lang="fr-BE" sz="1100" i="1" dirty="0">
              <a:solidFill>
                <a:prstClr val="black"/>
              </a:solidFill>
            </a:endParaRPr>
          </a:p>
        </p:txBody>
      </p:sp>
      <p:sp>
        <p:nvSpPr>
          <p:cNvPr id="4" name="TextBox 3"/>
          <p:cNvSpPr txBox="1"/>
          <p:nvPr/>
        </p:nvSpPr>
        <p:spPr>
          <a:xfrm>
            <a:off x="1735771" y="5525119"/>
            <a:ext cx="5678488" cy="861774"/>
          </a:xfrm>
          <a:prstGeom prst="rect">
            <a:avLst/>
          </a:prstGeom>
          <a:noFill/>
        </p:spPr>
        <p:txBody>
          <a:bodyPr wrap="square" rtlCol="0">
            <a:spAutoFit/>
          </a:bodyPr>
          <a:lstStyle/>
          <a:p>
            <a:r>
              <a:rPr lang="en-US" b="1" dirty="0" smtClean="0">
                <a:solidFill>
                  <a:srgbClr val="0000FF"/>
                </a:solidFill>
              </a:rPr>
              <a:t>Emissions</a:t>
            </a:r>
            <a:r>
              <a:rPr lang="en-US" sz="1200" dirty="0" smtClean="0">
                <a:solidFill>
                  <a:srgbClr val="0000FF"/>
                </a:solidFill>
              </a:rPr>
              <a:t> (from simple box model with 1</a:t>
            </a:r>
            <a:r>
              <a:rPr lang="en-US" sz="1200" baseline="30000" dirty="0" smtClean="0">
                <a:solidFill>
                  <a:srgbClr val="0000FF"/>
                </a:solidFill>
              </a:rPr>
              <a:t>st</a:t>
            </a:r>
            <a:r>
              <a:rPr lang="en-US" sz="1200" dirty="0" smtClean="0">
                <a:solidFill>
                  <a:srgbClr val="0000FF"/>
                </a:solidFill>
              </a:rPr>
              <a:t> order loss)</a:t>
            </a:r>
          </a:p>
          <a:p>
            <a:pPr marL="285750" indent="-285750">
              <a:buFont typeface="Wingdings" panose="05000000000000000000" pitchFamily="2" charset="2"/>
              <a:buChar char="ð"/>
            </a:pPr>
            <a:r>
              <a:rPr lang="en-US" sz="1600" dirty="0" smtClean="0">
                <a:solidFill>
                  <a:srgbClr val="0000FF"/>
                </a:solidFill>
              </a:rPr>
              <a:t>Very large underestimation in inventories for all point sources</a:t>
            </a:r>
          </a:p>
          <a:p>
            <a:pPr marL="285750" indent="-285750">
              <a:buFont typeface="Wingdings" panose="05000000000000000000" pitchFamily="2" charset="2"/>
              <a:buChar char="ð"/>
            </a:pPr>
            <a:r>
              <a:rPr lang="en-US" sz="1600" dirty="0" smtClean="0">
                <a:solidFill>
                  <a:srgbClr val="0000FF"/>
                </a:solidFill>
              </a:rPr>
              <a:t>Many missing point sources</a:t>
            </a:r>
            <a:endParaRPr lang="en-US" sz="1600" dirty="0">
              <a:solidFill>
                <a:srgbClr val="0000FF"/>
              </a:solidFill>
            </a:endParaRPr>
          </a:p>
        </p:txBody>
      </p:sp>
      <p:sp>
        <p:nvSpPr>
          <p:cNvPr id="5" name="Rectangle 4"/>
          <p:cNvSpPr/>
          <p:nvPr/>
        </p:nvSpPr>
        <p:spPr>
          <a:xfrm>
            <a:off x="62931" y="1561113"/>
            <a:ext cx="2628055" cy="246221"/>
          </a:xfrm>
          <a:prstGeom prst="rect">
            <a:avLst/>
          </a:prstGeom>
        </p:spPr>
        <p:txBody>
          <a:bodyPr wrap="square">
            <a:spAutoFit/>
          </a:bodyPr>
          <a:lstStyle/>
          <a:p>
            <a:pPr marL="0" lvl="1"/>
            <a:r>
              <a:rPr lang="en-GB" sz="1000" b="1" dirty="0">
                <a:solidFill>
                  <a:schemeClr val="tx1">
                    <a:lumMod val="50000"/>
                    <a:lumOff val="50000"/>
                  </a:schemeClr>
                </a:solidFill>
              </a:rPr>
              <a:t>Van Damme et al., </a:t>
            </a:r>
            <a:r>
              <a:rPr lang="en-GB" sz="1000" b="1" dirty="0" smtClean="0">
                <a:solidFill>
                  <a:schemeClr val="tx1">
                    <a:lumMod val="50000"/>
                    <a:lumOff val="50000"/>
                  </a:schemeClr>
                </a:solidFill>
              </a:rPr>
              <a:t>Nature, 2018</a:t>
            </a:r>
            <a:endParaRPr lang="en-GB" sz="1000" b="1" dirty="0">
              <a:solidFill>
                <a:schemeClr val="tx1">
                  <a:lumMod val="50000"/>
                  <a:lumOff val="50000"/>
                </a:schemeClr>
              </a:solidFill>
            </a:endParaRPr>
          </a:p>
        </p:txBody>
      </p:sp>
      <p:sp>
        <p:nvSpPr>
          <p:cNvPr id="29" name="TextBox 28"/>
          <p:cNvSpPr txBox="1"/>
          <p:nvPr/>
        </p:nvSpPr>
        <p:spPr>
          <a:xfrm>
            <a:off x="-17169" y="6609087"/>
            <a:ext cx="4431021" cy="253916"/>
          </a:xfrm>
          <a:prstGeom prst="rect">
            <a:avLst/>
          </a:prstGeom>
          <a:noFill/>
        </p:spPr>
        <p:txBody>
          <a:bodyPr wrap="none" rtlCol="0">
            <a:spAutoFit/>
          </a:bodyPr>
          <a:lstStyle/>
          <a:p>
            <a:r>
              <a:rPr lang="en-US" sz="1050" dirty="0" smtClean="0"/>
              <a:t>P. Coheur, AMS EUMETSAT Joint Satellite Conference, Boston, Sept.-Oct. 2019</a:t>
            </a:r>
          </a:p>
        </p:txBody>
      </p:sp>
      <p:cxnSp>
        <p:nvCxnSpPr>
          <p:cNvPr id="30" name="Straight Connector 29"/>
          <p:cNvCxnSpPr/>
          <p:nvPr/>
        </p:nvCxnSpPr>
        <p:spPr>
          <a:xfrm>
            <a:off x="0" y="6640808"/>
            <a:ext cx="441385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31" name="Picture 30"/>
          <p:cNvPicPr>
            <a:picLocks noChangeAspect="1"/>
          </p:cNvPicPr>
          <p:nvPr/>
        </p:nvPicPr>
        <p:blipFill>
          <a:blip r:embed="rId4"/>
          <a:stretch>
            <a:fillRect/>
          </a:stretch>
        </p:blipFill>
        <p:spPr>
          <a:xfrm>
            <a:off x="50565" y="790469"/>
            <a:ext cx="2679089" cy="770777"/>
          </a:xfrm>
          <a:prstGeom prst="rect">
            <a:avLst/>
          </a:prstGeom>
        </p:spPr>
      </p:pic>
      <p:sp>
        <p:nvSpPr>
          <p:cNvPr id="32" name="TextBox 31"/>
          <p:cNvSpPr txBox="1"/>
          <p:nvPr/>
        </p:nvSpPr>
        <p:spPr>
          <a:xfrm>
            <a:off x="4662202" y="1909513"/>
            <a:ext cx="2852576" cy="369332"/>
          </a:xfrm>
          <a:prstGeom prst="rect">
            <a:avLst/>
          </a:prstGeom>
          <a:noFill/>
        </p:spPr>
        <p:txBody>
          <a:bodyPr wrap="none" rtlCol="0">
            <a:spAutoFit/>
          </a:bodyPr>
          <a:lstStyle/>
          <a:p>
            <a:pPr marL="285750" indent="-285750">
              <a:buFont typeface="Wingdings" panose="05000000000000000000" pitchFamily="2" charset="2"/>
              <a:buChar char="ð"/>
            </a:pPr>
            <a:r>
              <a:rPr lang="fr-BE" b="1" dirty="0" err="1" smtClean="0">
                <a:solidFill>
                  <a:srgbClr val="00B050"/>
                </a:solidFill>
              </a:rPr>
              <a:t>Industrial</a:t>
            </a:r>
            <a:r>
              <a:rPr lang="fr-BE" dirty="0" smtClean="0">
                <a:solidFill>
                  <a:srgbClr val="0070C0"/>
                </a:solidFill>
              </a:rPr>
              <a:t> </a:t>
            </a:r>
            <a:r>
              <a:rPr lang="fr-BE" sz="1600" dirty="0" smtClean="0">
                <a:solidFill>
                  <a:srgbClr val="00B050"/>
                </a:solidFill>
              </a:rPr>
              <a:t>(</a:t>
            </a:r>
            <a:r>
              <a:rPr lang="fr-BE" sz="1600" dirty="0" err="1" smtClean="0">
                <a:solidFill>
                  <a:srgbClr val="00B050"/>
                </a:solidFill>
              </a:rPr>
              <a:t>mainly</a:t>
            </a:r>
            <a:r>
              <a:rPr lang="fr-BE" sz="1600" dirty="0" smtClean="0">
                <a:solidFill>
                  <a:srgbClr val="00B050"/>
                </a:solidFill>
              </a:rPr>
              <a:t> </a:t>
            </a:r>
            <a:r>
              <a:rPr lang="fr-BE" sz="1600" dirty="0" err="1" smtClean="0">
                <a:solidFill>
                  <a:srgbClr val="00B050"/>
                </a:solidFill>
              </a:rPr>
              <a:t>fertilizer</a:t>
            </a:r>
            <a:r>
              <a:rPr lang="fr-BE" sz="1600" dirty="0" smtClean="0">
                <a:solidFill>
                  <a:srgbClr val="00B050"/>
                </a:solidFill>
              </a:rPr>
              <a:t>)</a:t>
            </a:r>
            <a:endParaRPr lang="fr-BE" sz="1600" dirty="0">
              <a:solidFill>
                <a:srgbClr val="00B050"/>
              </a:solidFill>
            </a:endParaRPr>
          </a:p>
        </p:txBody>
      </p:sp>
      <p:pic>
        <p:nvPicPr>
          <p:cNvPr id="37" name="Picture 36"/>
          <p:cNvPicPr>
            <a:picLocks noChangeAspect="1"/>
          </p:cNvPicPr>
          <p:nvPr/>
        </p:nvPicPr>
        <p:blipFill rotWithShape="1">
          <a:blip r:embed="rId5" cstate="print">
            <a:extLst>
              <a:ext uri="{28A0092B-C50C-407E-A947-70E740481C1C}">
                <a14:useLocalDpi xmlns:a14="http://schemas.microsoft.com/office/drawing/2010/main" val="0"/>
              </a:ext>
            </a:extLst>
          </a:blip>
          <a:srcRect r="75987"/>
          <a:stretch/>
        </p:blipFill>
        <p:spPr>
          <a:xfrm>
            <a:off x="62931" y="2238711"/>
            <a:ext cx="1598876" cy="3329205"/>
          </a:xfrm>
          <a:prstGeom prst="rect">
            <a:avLst/>
          </a:prstGeom>
        </p:spPr>
      </p:pic>
      <p:pic>
        <p:nvPicPr>
          <p:cNvPr id="22" name="Picture 21"/>
          <p:cNvPicPr>
            <a:picLocks noChangeAspect="1"/>
          </p:cNvPicPr>
          <p:nvPr/>
        </p:nvPicPr>
        <p:blipFill rotWithShape="1">
          <a:blip r:embed="rId6" cstate="print">
            <a:extLst>
              <a:ext uri="{28A0092B-C50C-407E-A947-70E740481C1C}">
                <a14:useLocalDpi xmlns:a14="http://schemas.microsoft.com/office/drawing/2010/main" val="0"/>
              </a:ext>
            </a:extLst>
          </a:blip>
          <a:srcRect l="71262" t="5417" r="4325" b="3596"/>
          <a:stretch/>
        </p:blipFill>
        <p:spPr>
          <a:xfrm>
            <a:off x="7116924" y="2543184"/>
            <a:ext cx="1755479" cy="3275109"/>
          </a:xfrm>
          <a:prstGeom prst="rect">
            <a:avLst/>
          </a:prstGeom>
        </p:spPr>
      </p:pic>
      <p:pic>
        <p:nvPicPr>
          <p:cNvPr id="23" name="Picture 22"/>
          <p:cNvPicPr>
            <a:picLocks noChangeAspect="1"/>
          </p:cNvPicPr>
          <p:nvPr/>
        </p:nvPicPr>
        <p:blipFill rotWithShape="1">
          <a:blip r:embed="rId7" cstate="print">
            <a:extLst>
              <a:ext uri="{28A0092B-C50C-407E-A947-70E740481C1C}">
                <a14:useLocalDpi xmlns:a14="http://schemas.microsoft.com/office/drawing/2010/main" val="0"/>
              </a:ext>
            </a:extLst>
          </a:blip>
          <a:srcRect l="40375" t="-14" r="-886" b="46404"/>
          <a:stretch/>
        </p:blipFill>
        <p:spPr>
          <a:xfrm>
            <a:off x="4448936" y="2635791"/>
            <a:ext cx="2319011" cy="1325361"/>
          </a:xfrm>
          <a:prstGeom prst="rect">
            <a:avLst/>
          </a:prstGeom>
        </p:spPr>
      </p:pic>
      <p:pic>
        <p:nvPicPr>
          <p:cNvPr id="27" name="Picture 26"/>
          <p:cNvPicPr>
            <a:picLocks noChangeAspect="1"/>
          </p:cNvPicPr>
          <p:nvPr/>
        </p:nvPicPr>
        <p:blipFill rotWithShape="1">
          <a:blip r:embed="rId8" cstate="print">
            <a:extLst>
              <a:ext uri="{28A0092B-C50C-407E-A947-70E740481C1C}">
                <a14:useLocalDpi xmlns:a14="http://schemas.microsoft.com/office/drawing/2010/main" val="0"/>
              </a:ext>
            </a:extLst>
          </a:blip>
          <a:srcRect l="40274" t="54919" r="-785" b="-1469"/>
          <a:stretch/>
        </p:blipFill>
        <p:spPr>
          <a:xfrm>
            <a:off x="4455709" y="3978422"/>
            <a:ext cx="2313194" cy="1147944"/>
          </a:xfrm>
          <a:prstGeom prst="rect">
            <a:avLst/>
          </a:prstGeom>
        </p:spPr>
      </p:pic>
      <p:sp>
        <p:nvSpPr>
          <p:cNvPr id="6" name="TextBox 5"/>
          <p:cNvSpPr txBox="1"/>
          <p:nvPr/>
        </p:nvSpPr>
        <p:spPr>
          <a:xfrm>
            <a:off x="277203" y="2121094"/>
            <a:ext cx="1197764" cy="261610"/>
          </a:xfrm>
          <a:prstGeom prst="rect">
            <a:avLst/>
          </a:prstGeom>
          <a:solidFill>
            <a:schemeClr val="bg1"/>
          </a:solidFill>
        </p:spPr>
        <p:txBody>
          <a:bodyPr wrap="none" rtlCol="0">
            <a:spAutoFit/>
          </a:bodyPr>
          <a:lstStyle/>
          <a:p>
            <a:r>
              <a:rPr lang="en-US" sz="1100" b="1" dirty="0" smtClean="0"/>
              <a:t>Torreon (Mexico)</a:t>
            </a:r>
            <a:endParaRPr lang="en-US" sz="1100" b="1" dirty="0"/>
          </a:p>
        </p:txBody>
      </p:sp>
      <p:sp>
        <p:nvSpPr>
          <p:cNvPr id="33" name="TextBox 32"/>
          <p:cNvSpPr txBox="1"/>
          <p:nvPr/>
        </p:nvSpPr>
        <p:spPr>
          <a:xfrm>
            <a:off x="7514778" y="2219963"/>
            <a:ext cx="1168910" cy="261610"/>
          </a:xfrm>
          <a:prstGeom prst="rect">
            <a:avLst/>
          </a:prstGeom>
          <a:solidFill>
            <a:schemeClr val="bg1"/>
          </a:solidFill>
        </p:spPr>
        <p:txBody>
          <a:bodyPr wrap="none" rtlCol="0">
            <a:spAutoFit/>
          </a:bodyPr>
          <a:lstStyle/>
          <a:p>
            <a:r>
              <a:rPr lang="en-US" sz="1100" b="1" dirty="0" err="1" smtClean="0"/>
              <a:t>Marvdasht</a:t>
            </a:r>
            <a:r>
              <a:rPr lang="en-US" sz="1100" b="1" dirty="0" smtClean="0"/>
              <a:t> (Iran)</a:t>
            </a:r>
            <a:endParaRPr lang="en-US" sz="1100" b="1" dirty="0"/>
          </a:p>
        </p:txBody>
      </p:sp>
      <p:sp>
        <p:nvSpPr>
          <p:cNvPr id="34" name="Oval 33"/>
          <p:cNvSpPr/>
          <p:nvPr/>
        </p:nvSpPr>
        <p:spPr>
          <a:xfrm>
            <a:off x="2999079" y="3450253"/>
            <a:ext cx="157287" cy="168841"/>
          </a:xfrm>
          <a:prstGeom prst="ellipse">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cxnSp>
        <p:nvCxnSpPr>
          <p:cNvPr id="39" name="Straight Arrow Connector 38"/>
          <p:cNvCxnSpPr/>
          <p:nvPr/>
        </p:nvCxnSpPr>
        <p:spPr>
          <a:xfrm flipH="1" flipV="1">
            <a:off x="1474967" y="3528907"/>
            <a:ext cx="1524112" cy="20325"/>
          </a:xfrm>
          <a:prstGeom prst="straightConnector1">
            <a:avLst/>
          </a:prstGeom>
          <a:ln w="28575">
            <a:solidFill>
              <a:schemeClr val="accent2"/>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40" name="Oval 39"/>
          <p:cNvSpPr/>
          <p:nvPr/>
        </p:nvSpPr>
        <p:spPr>
          <a:xfrm>
            <a:off x="6429761" y="3602653"/>
            <a:ext cx="157287" cy="168841"/>
          </a:xfrm>
          <a:prstGeom prst="ellipse">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cxnSp>
        <p:nvCxnSpPr>
          <p:cNvPr id="41" name="Straight Arrow Connector 40"/>
          <p:cNvCxnSpPr/>
          <p:nvPr/>
        </p:nvCxnSpPr>
        <p:spPr>
          <a:xfrm flipV="1">
            <a:off x="6610892" y="3681506"/>
            <a:ext cx="648354" cy="3387"/>
          </a:xfrm>
          <a:prstGeom prst="straightConnector1">
            <a:avLst/>
          </a:prstGeom>
          <a:ln w="28575">
            <a:solidFill>
              <a:srgbClr val="00B05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2432594" y="1887427"/>
            <a:ext cx="2194383" cy="369332"/>
          </a:xfrm>
          <a:prstGeom prst="rect">
            <a:avLst/>
          </a:prstGeom>
        </p:spPr>
        <p:txBody>
          <a:bodyPr wrap="none">
            <a:spAutoFit/>
          </a:bodyPr>
          <a:lstStyle/>
          <a:p>
            <a:r>
              <a:rPr lang="fr-BE" b="1" dirty="0">
                <a:solidFill>
                  <a:schemeClr val="accent2"/>
                </a:solidFill>
              </a:rPr>
              <a:t>Agricultural </a:t>
            </a:r>
            <a:r>
              <a:rPr lang="fr-BE" sz="1600" dirty="0">
                <a:solidFill>
                  <a:schemeClr val="accent2"/>
                </a:solidFill>
              </a:rPr>
              <a:t>(</a:t>
            </a:r>
            <a:r>
              <a:rPr lang="fr-BE" sz="1600" dirty="0" err="1">
                <a:solidFill>
                  <a:schemeClr val="accent2"/>
                </a:solidFill>
              </a:rPr>
              <a:t>CAFOs</a:t>
            </a:r>
            <a:r>
              <a:rPr lang="fr-BE" sz="1600" dirty="0" smtClean="0">
                <a:solidFill>
                  <a:schemeClr val="accent2"/>
                </a:solidFill>
              </a:rPr>
              <a:t>)</a:t>
            </a:r>
            <a:r>
              <a:rPr lang="fr-BE" sz="1600" dirty="0" smtClean="0">
                <a:solidFill>
                  <a:schemeClr val="accent2"/>
                </a:solidFill>
                <a:sym typeface="Wingdings" panose="05000000000000000000" pitchFamily="2" charset="2"/>
              </a:rPr>
              <a:t></a:t>
            </a:r>
            <a:endParaRPr lang="fr-BE" sz="1600" dirty="0">
              <a:solidFill>
                <a:schemeClr val="accent2"/>
              </a:solidFill>
            </a:endParaRPr>
          </a:p>
        </p:txBody>
      </p:sp>
      <p:sp>
        <p:nvSpPr>
          <p:cNvPr id="24" name="Rectangle 23"/>
          <p:cNvSpPr/>
          <p:nvPr/>
        </p:nvSpPr>
        <p:spPr>
          <a:xfrm>
            <a:off x="0" y="0"/>
            <a:ext cx="9144000" cy="369332"/>
          </a:xfrm>
          <a:prstGeom prst="rect">
            <a:avLst/>
          </a:prstGeom>
          <a:solidFill>
            <a:srgbClr val="002060"/>
          </a:solidFill>
        </p:spPr>
        <p:txBody>
          <a:bodyPr wrap="square">
            <a:spAutoFit/>
          </a:bodyPr>
          <a:lstStyle/>
          <a:p>
            <a:pPr algn="ctr"/>
            <a:r>
              <a:rPr lang="fr-BE" b="1" dirty="0" err="1" smtClean="0">
                <a:solidFill>
                  <a:schemeClr val="bg1"/>
                </a:solidFill>
              </a:rPr>
              <a:t>Geolocalisation</a:t>
            </a:r>
            <a:r>
              <a:rPr lang="fr-BE" b="1" dirty="0" smtClean="0">
                <a:solidFill>
                  <a:schemeClr val="bg1"/>
                </a:solidFill>
              </a:rPr>
              <a:t> for source monitoring and spatial </a:t>
            </a:r>
            <a:r>
              <a:rPr lang="fr-BE" b="1" dirty="0" err="1" smtClean="0">
                <a:solidFill>
                  <a:schemeClr val="bg1"/>
                </a:solidFill>
              </a:rPr>
              <a:t>averaging</a:t>
            </a:r>
            <a:endParaRPr lang="fr-BE" b="1" dirty="0" smtClean="0">
              <a:solidFill>
                <a:schemeClr val="bg1"/>
              </a:solidFill>
            </a:endParaRPr>
          </a:p>
        </p:txBody>
      </p:sp>
    </p:spTree>
    <p:extLst>
      <p:ext uri="{BB962C8B-B14F-4D97-AF65-F5344CB8AC3E}">
        <p14:creationId xmlns:p14="http://schemas.microsoft.com/office/powerpoint/2010/main" val="27057238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4716016" y="936734"/>
            <a:ext cx="3528392" cy="4738126"/>
          </a:xfrm>
          <a:prstGeom prst="rect">
            <a:avLst/>
          </a:prstGeom>
        </p:spPr>
      </p:pic>
      <p:pic>
        <p:nvPicPr>
          <p:cNvPr id="7" name="Picture 6"/>
          <p:cNvPicPr>
            <a:picLocks noChangeAspect="1"/>
          </p:cNvPicPr>
          <p:nvPr/>
        </p:nvPicPr>
        <p:blipFill>
          <a:blip r:embed="rId3"/>
          <a:stretch>
            <a:fillRect/>
          </a:stretch>
        </p:blipFill>
        <p:spPr>
          <a:xfrm>
            <a:off x="524413" y="774210"/>
            <a:ext cx="3544054" cy="4876861"/>
          </a:xfrm>
          <a:prstGeom prst="rect">
            <a:avLst/>
          </a:prstGeom>
        </p:spPr>
      </p:pic>
      <p:sp>
        <p:nvSpPr>
          <p:cNvPr id="8" name="Rectangle 7"/>
          <p:cNvSpPr/>
          <p:nvPr/>
        </p:nvSpPr>
        <p:spPr>
          <a:xfrm>
            <a:off x="1403648" y="755160"/>
            <a:ext cx="1944216" cy="2499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1241951" y="5668484"/>
            <a:ext cx="2247528" cy="307777"/>
          </a:xfrm>
          <a:prstGeom prst="rect">
            <a:avLst/>
          </a:prstGeom>
          <a:noFill/>
        </p:spPr>
        <p:txBody>
          <a:bodyPr wrap="square" rtlCol="0">
            <a:spAutoFit/>
          </a:bodyPr>
          <a:lstStyle/>
          <a:p>
            <a:pPr algn="ctr"/>
            <a:r>
              <a:rPr lang="en-GB" sz="1400" i="1" dirty="0" smtClean="0"/>
              <a:t>Saskatchewan, Canada</a:t>
            </a:r>
            <a:endParaRPr lang="en-GB" sz="1400" i="1" dirty="0"/>
          </a:p>
        </p:txBody>
      </p:sp>
      <p:sp>
        <p:nvSpPr>
          <p:cNvPr id="27" name="TextBox 26"/>
          <p:cNvSpPr txBox="1"/>
          <p:nvPr/>
        </p:nvSpPr>
        <p:spPr>
          <a:xfrm>
            <a:off x="5420816" y="5668484"/>
            <a:ext cx="2247528" cy="307777"/>
          </a:xfrm>
          <a:prstGeom prst="rect">
            <a:avLst/>
          </a:prstGeom>
          <a:noFill/>
        </p:spPr>
        <p:txBody>
          <a:bodyPr wrap="square" rtlCol="0">
            <a:spAutoFit/>
          </a:bodyPr>
          <a:lstStyle/>
          <a:p>
            <a:pPr algn="ctr"/>
            <a:r>
              <a:rPr lang="en-GB" sz="1400" i="1" dirty="0" smtClean="0"/>
              <a:t>High Plains Aquifer, US</a:t>
            </a:r>
            <a:endParaRPr lang="en-GB" sz="1400" i="1" dirty="0"/>
          </a:p>
        </p:txBody>
      </p:sp>
      <p:pic>
        <p:nvPicPr>
          <p:cNvPr id="21" name="Picture 20"/>
          <p:cNvPicPr>
            <a:picLocks noChangeAspect="1"/>
          </p:cNvPicPr>
          <p:nvPr/>
        </p:nvPicPr>
        <p:blipFill rotWithShape="1">
          <a:blip r:embed="rId4">
            <a:extLst>
              <a:ext uri="{28A0092B-C50C-407E-A947-70E740481C1C}">
                <a14:useLocalDpi xmlns:a14="http://schemas.microsoft.com/office/drawing/2010/main" val="0"/>
              </a:ext>
            </a:extLst>
          </a:blip>
          <a:srcRect l="6797" t="77012" r="16248"/>
          <a:stretch/>
        </p:blipFill>
        <p:spPr>
          <a:xfrm>
            <a:off x="2436592" y="5944215"/>
            <a:ext cx="4104457" cy="919202"/>
          </a:xfrm>
          <a:prstGeom prst="rect">
            <a:avLst/>
          </a:prstGeom>
        </p:spPr>
      </p:pic>
      <p:sp>
        <p:nvSpPr>
          <p:cNvPr id="2" name="TextBox 1"/>
          <p:cNvSpPr txBox="1"/>
          <p:nvPr/>
        </p:nvSpPr>
        <p:spPr>
          <a:xfrm>
            <a:off x="-17169" y="6609087"/>
            <a:ext cx="4431021" cy="253916"/>
          </a:xfrm>
          <a:prstGeom prst="rect">
            <a:avLst/>
          </a:prstGeom>
          <a:noFill/>
        </p:spPr>
        <p:txBody>
          <a:bodyPr wrap="none" rtlCol="0">
            <a:spAutoFit/>
          </a:bodyPr>
          <a:lstStyle/>
          <a:p>
            <a:r>
              <a:rPr lang="en-US" sz="1050" dirty="0" smtClean="0"/>
              <a:t>P. Coheur, AMS EUMETSAT Joint Satellite Conference, Boston, Sept.-Oct. 2019</a:t>
            </a:r>
          </a:p>
        </p:txBody>
      </p:sp>
      <p:cxnSp>
        <p:nvCxnSpPr>
          <p:cNvPr id="4" name="Straight Connector 3"/>
          <p:cNvCxnSpPr/>
          <p:nvPr/>
        </p:nvCxnSpPr>
        <p:spPr>
          <a:xfrm>
            <a:off x="0" y="6640808"/>
            <a:ext cx="441385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999641" y="436602"/>
            <a:ext cx="6943239" cy="369332"/>
          </a:xfrm>
          <a:prstGeom prst="rect">
            <a:avLst/>
          </a:prstGeom>
          <a:noFill/>
        </p:spPr>
        <p:txBody>
          <a:bodyPr wrap="square" rtlCol="0">
            <a:spAutoFit/>
          </a:bodyPr>
          <a:lstStyle/>
          <a:p>
            <a:pPr algn="ctr"/>
            <a:r>
              <a:rPr lang="en-GB" b="1" dirty="0">
                <a:solidFill>
                  <a:schemeClr val="accent2"/>
                </a:solidFill>
              </a:rPr>
              <a:t>Regular </a:t>
            </a:r>
            <a:r>
              <a:rPr lang="en-GB" b="1" dirty="0" smtClean="0">
                <a:solidFill>
                  <a:schemeClr val="accent2"/>
                </a:solidFill>
              </a:rPr>
              <a:t>oversampling </a:t>
            </a:r>
            <a:r>
              <a:rPr lang="en-GB" b="1" dirty="0" smtClean="0">
                <a:solidFill>
                  <a:schemeClr val="bg1">
                    <a:lumMod val="65000"/>
                  </a:schemeClr>
                </a:solidFill>
                <a:sym typeface="Wingdings" panose="05000000000000000000" pitchFamily="2" charset="2"/>
              </a:rPr>
              <a:t> </a:t>
            </a:r>
            <a:r>
              <a:rPr lang="en-GB" b="1" dirty="0" smtClean="0">
                <a:solidFill>
                  <a:schemeClr val="bg1">
                    <a:lumMod val="65000"/>
                  </a:schemeClr>
                </a:solidFill>
              </a:rPr>
              <a:t>Wind-adjusted </a:t>
            </a:r>
            <a:r>
              <a:rPr lang="en-GB" b="1" dirty="0" err="1" smtClean="0">
                <a:solidFill>
                  <a:schemeClr val="bg1">
                    <a:lumMod val="65000"/>
                  </a:schemeClr>
                </a:solidFill>
              </a:rPr>
              <a:t>supersampling</a:t>
            </a:r>
            <a:endParaRPr lang="en-GB" b="1" dirty="0">
              <a:solidFill>
                <a:schemeClr val="bg1">
                  <a:lumMod val="65000"/>
                </a:schemeClr>
              </a:solidFill>
            </a:endParaRPr>
          </a:p>
        </p:txBody>
      </p:sp>
      <p:sp>
        <p:nvSpPr>
          <p:cNvPr id="25" name="TextBox 24"/>
          <p:cNvSpPr txBox="1"/>
          <p:nvPr/>
        </p:nvSpPr>
        <p:spPr>
          <a:xfrm>
            <a:off x="6099042" y="732069"/>
            <a:ext cx="3070375" cy="261610"/>
          </a:xfrm>
          <a:prstGeom prst="rect">
            <a:avLst/>
          </a:prstGeom>
          <a:noFill/>
        </p:spPr>
        <p:txBody>
          <a:bodyPr wrap="square" rtlCol="0">
            <a:spAutoFit/>
          </a:bodyPr>
          <a:lstStyle/>
          <a:p>
            <a:pPr algn="r"/>
            <a:r>
              <a:rPr lang="en-GB" sz="1050" b="1" dirty="0" smtClean="0">
                <a:solidFill>
                  <a:schemeClr val="tx1">
                    <a:lumMod val="50000"/>
                    <a:lumOff val="50000"/>
                  </a:schemeClr>
                </a:solidFill>
              </a:rPr>
              <a:t>Clarisse et al., Atmos. Meas. Tech. 2019</a:t>
            </a:r>
            <a:endParaRPr lang="en-GB" sz="1050" b="1" dirty="0">
              <a:solidFill>
                <a:schemeClr val="tx1">
                  <a:lumMod val="50000"/>
                  <a:lumOff val="50000"/>
                </a:schemeClr>
              </a:solidFill>
            </a:endParaRPr>
          </a:p>
        </p:txBody>
      </p:sp>
      <p:sp>
        <p:nvSpPr>
          <p:cNvPr id="14" name="Rectangle 13"/>
          <p:cNvSpPr/>
          <p:nvPr/>
        </p:nvSpPr>
        <p:spPr>
          <a:xfrm>
            <a:off x="0" y="0"/>
            <a:ext cx="9144000" cy="369332"/>
          </a:xfrm>
          <a:prstGeom prst="rect">
            <a:avLst/>
          </a:prstGeom>
          <a:solidFill>
            <a:srgbClr val="002060"/>
          </a:solidFill>
        </p:spPr>
        <p:txBody>
          <a:bodyPr wrap="square">
            <a:spAutoFit/>
          </a:bodyPr>
          <a:lstStyle/>
          <a:p>
            <a:pPr algn="ctr"/>
            <a:r>
              <a:rPr lang="fr-BE" b="1" dirty="0" err="1" smtClean="0">
                <a:solidFill>
                  <a:schemeClr val="bg1"/>
                </a:solidFill>
              </a:rPr>
              <a:t>Geolocalisation</a:t>
            </a:r>
            <a:r>
              <a:rPr lang="fr-BE" b="1" dirty="0" smtClean="0">
                <a:solidFill>
                  <a:schemeClr val="bg1"/>
                </a:solidFill>
              </a:rPr>
              <a:t> for source monitoring and spatial </a:t>
            </a:r>
            <a:r>
              <a:rPr lang="fr-BE" b="1" dirty="0" err="1" smtClean="0">
                <a:solidFill>
                  <a:schemeClr val="bg1"/>
                </a:solidFill>
              </a:rPr>
              <a:t>averaging</a:t>
            </a:r>
            <a:endParaRPr lang="fr-BE" b="1" dirty="0" smtClean="0">
              <a:solidFill>
                <a:schemeClr val="bg1"/>
              </a:solidFill>
            </a:endParaRPr>
          </a:p>
        </p:txBody>
      </p:sp>
    </p:spTree>
    <p:extLst>
      <p:ext uri="{BB962C8B-B14F-4D97-AF65-F5344CB8AC3E}">
        <p14:creationId xmlns:p14="http://schemas.microsoft.com/office/powerpoint/2010/main" val="38215992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01616" y="767289"/>
            <a:ext cx="3554151" cy="4886957"/>
          </a:xfrm>
          <a:prstGeom prst="rect">
            <a:avLst/>
          </a:prstGeom>
        </p:spPr>
      </p:pic>
      <p:pic>
        <p:nvPicPr>
          <p:cNvPr id="2" name="Picture 1"/>
          <p:cNvPicPr>
            <a:picLocks noChangeAspect="1"/>
          </p:cNvPicPr>
          <p:nvPr/>
        </p:nvPicPr>
        <p:blipFill>
          <a:blip r:embed="rId3"/>
          <a:stretch>
            <a:fillRect/>
          </a:stretch>
        </p:blipFill>
        <p:spPr>
          <a:xfrm>
            <a:off x="4710452" y="927209"/>
            <a:ext cx="3533956" cy="4745598"/>
          </a:xfrm>
          <a:prstGeom prst="rect">
            <a:avLst/>
          </a:prstGeom>
        </p:spPr>
      </p:pic>
      <p:sp>
        <p:nvSpPr>
          <p:cNvPr id="20" name="Rectangle 19"/>
          <p:cNvSpPr/>
          <p:nvPr/>
        </p:nvSpPr>
        <p:spPr>
          <a:xfrm>
            <a:off x="1403648" y="755160"/>
            <a:ext cx="1944216" cy="2499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TextBox 21"/>
          <p:cNvSpPr txBox="1"/>
          <p:nvPr/>
        </p:nvSpPr>
        <p:spPr>
          <a:xfrm>
            <a:off x="999641" y="436602"/>
            <a:ext cx="6943239" cy="369332"/>
          </a:xfrm>
          <a:prstGeom prst="rect">
            <a:avLst/>
          </a:prstGeom>
          <a:noFill/>
        </p:spPr>
        <p:txBody>
          <a:bodyPr wrap="square" rtlCol="0">
            <a:spAutoFit/>
          </a:bodyPr>
          <a:lstStyle/>
          <a:p>
            <a:pPr algn="ctr"/>
            <a:r>
              <a:rPr lang="en-GB" b="1" dirty="0">
                <a:solidFill>
                  <a:schemeClr val="bg1">
                    <a:lumMod val="65000"/>
                  </a:schemeClr>
                </a:solidFill>
              </a:rPr>
              <a:t>Regular </a:t>
            </a:r>
            <a:r>
              <a:rPr lang="en-GB" b="1" dirty="0" smtClean="0">
                <a:solidFill>
                  <a:schemeClr val="bg1">
                    <a:lumMod val="65000"/>
                  </a:schemeClr>
                </a:solidFill>
              </a:rPr>
              <a:t>oversampling </a:t>
            </a:r>
            <a:r>
              <a:rPr lang="en-GB" b="1" dirty="0" smtClean="0">
                <a:solidFill>
                  <a:schemeClr val="bg1">
                    <a:lumMod val="65000"/>
                  </a:schemeClr>
                </a:solidFill>
                <a:sym typeface="Wingdings" panose="05000000000000000000" pitchFamily="2" charset="2"/>
              </a:rPr>
              <a:t> </a:t>
            </a:r>
            <a:r>
              <a:rPr lang="en-GB" b="1" dirty="0" smtClean="0">
                <a:solidFill>
                  <a:schemeClr val="accent2"/>
                </a:solidFill>
              </a:rPr>
              <a:t>Wind-adjusted </a:t>
            </a:r>
            <a:r>
              <a:rPr lang="en-GB" b="1" dirty="0" err="1" smtClean="0">
                <a:solidFill>
                  <a:schemeClr val="accent2"/>
                </a:solidFill>
              </a:rPr>
              <a:t>supersampling</a:t>
            </a:r>
            <a:endParaRPr lang="en-GB" b="1" dirty="0">
              <a:solidFill>
                <a:schemeClr val="accent2"/>
              </a:solidFill>
            </a:endParaRPr>
          </a:p>
        </p:txBody>
      </p:sp>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l="6797" t="77012" r="16248"/>
          <a:stretch/>
        </p:blipFill>
        <p:spPr>
          <a:xfrm>
            <a:off x="2436592" y="5944215"/>
            <a:ext cx="4104457" cy="919202"/>
          </a:xfrm>
          <a:prstGeom prst="rect">
            <a:avLst/>
          </a:prstGeom>
        </p:spPr>
      </p:pic>
      <p:sp>
        <p:nvSpPr>
          <p:cNvPr id="23" name="TextBox 22"/>
          <p:cNvSpPr txBox="1"/>
          <p:nvPr/>
        </p:nvSpPr>
        <p:spPr>
          <a:xfrm>
            <a:off x="1241951" y="5668484"/>
            <a:ext cx="2247528" cy="307777"/>
          </a:xfrm>
          <a:prstGeom prst="rect">
            <a:avLst/>
          </a:prstGeom>
          <a:noFill/>
        </p:spPr>
        <p:txBody>
          <a:bodyPr wrap="square" rtlCol="0">
            <a:spAutoFit/>
          </a:bodyPr>
          <a:lstStyle/>
          <a:p>
            <a:pPr algn="ctr"/>
            <a:r>
              <a:rPr lang="en-GB" sz="1400" i="1" dirty="0" smtClean="0"/>
              <a:t>Saskatchewan, Canada</a:t>
            </a:r>
            <a:endParaRPr lang="en-GB" sz="1400" i="1" dirty="0"/>
          </a:p>
        </p:txBody>
      </p:sp>
      <p:sp>
        <p:nvSpPr>
          <p:cNvPr id="24" name="TextBox 23"/>
          <p:cNvSpPr txBox="1"/>
          <p:nvPr/>
        </p:nvSpPr>
        <p:spPr>
          <a:xfrm>
            <a:off x="5420816" y="5668484"/>
            <a:ext cx="2247528" cy="307777"/>
          </a:xfrm>
          <a:prstGeom prst="rect">
            <a:avLst/>
          </a:prstGeom>
          <a:noFill/>
        </p:spPr>
        <p:txBody>
          <a:bodyPr wrap="square" rtlCol="0">
            <a:spAutoFit/>
          </a:bodyPr>
          <a:lstStyle/>
          <a:p>
            <a:pPr algn="ctr"/>
            <a:r>
              <a:rPr lang="en-GB" sz="1400" i="1" dirty="0" smtClean="0"/>
              <a:t>High Plains Aquifer, US</a:t>
            </a:r>
            <a:endParaRPr lang="en-GB" sz="1400" i="1" dirty="0"/>
          </a:p>
        </p:txBody>
      </p:sp>
      <p:pic>
        <p:nvPicPr>
          <p:cNvPr id="27" name="Picture 26"/>
          <p:cNvPicPr>
            <a:picLocks noChangeAspect="1"/>
          </p:cNvPicPr>
          <p:nvPr/>
        </p:nvPicPr>
        <p:blipFill rotWithShape="1">
          <a:blip r:embed="rId5"/>
          <a:srcRect t="39670" r="3147" b="27151"/>
          <a:stretch/>
        </p:blipFill>
        <p:spPr>
          <a:xfrm>
            <a:off x="89875" y="1486467"/>
            <a:ext cx="2463672" cy="1559653"/>
          </a:xfrm>
          <a:prstGeom prst="rect">
            <a:avLst/>
          </a:prstGeom>
          <a:ln w="19050">
            <a:solidFill>
              <a:schemeClr val="tx1"/>
            </a:solidFill>
          </a:ln>
        </p:spPr>
      </p:pic>
      <p:sp>
        <p:nvSpPr>
          <p:cNvPr id="28" name="TextBox 27"/>
          <p:cNvSpPr txBox="1"/>
          <p:nvPr/>
        </p:nvSpPr>
        <p:spPr>
          <a:xfrm>
            <a:off x="1808482" y="1199618"/>
            <a:ext cx="785707" cy="307777"/>
          </a:xfrm>
          <a:prstGeom prst="rect">
            <a:avLst/>
          </a:prstGeom>
          <a:noFill/>
        </p:spPr>
        <p:txBody>
          <a:bodyPr wrap="square" rtlCol="0">
            <a:spAutoFit/>
          </a:bodyPr>
          <a:lstStyle/>
          <a:p>
            <a:pPr algn="r"/>
            <a:r>
              <a:rPr lang="en-GB" sz="1400" i="1" dirty="0" smtClean="0">
                <a:solidFill>
                  <a:schemeClr val="bg1"/>
                </a:solidFill>
              </a:rPr>
              <a:t>Feedlot</a:t>
            </a:r>
            <a:endParaRPr lang="en-GB" sz="1400" i="1" dirty="0">
              <a:solidFill>
                <a:schemeClr val="bg1"/>
              </a:solidFill>
            </a:endParaRPr>
          </a:p>
        </p:txBody>
      </p:sp>
      <p:pic>
        <p:nvPicPr>
          <p:cNvPr id="29" name="Picture 28"/>
          <p:cNvPicPr>
            <a:picLocks noChangeAspect="1"/>
          </p:cNvPicPr>
          <p:nvPr/>
        </p:nvPicPr>
        <p:blipFill rotWithShape="1">
          <a:blip r:embed="rId6"/>
          <a:srcRect l="8353" t="43114" r="6618" b="25272"/>
          <a:stretch/>
        </p:blipFill>
        <p:spPr>
          <a:xfrm>
            <a:off x="2365715" y="3732089"/>
            <a:ext cx="2423298" cy="1664987"/>
          </a:xfrm>
          <a:prstGeom prst="rect">
            <a:avLst/>
          </a:prstGeom>
          <a:ln w="19050">
            <a:solidFill>
              <a:schemeClr val="tx1"/>
            </a:solidFill>
          </a:ln>
        </p:spPr>
      </p:pic>
      <p:sp>
        <p:nvSpPr>
          <p:cNvPr id="30" name="TextBox 29"/>
          <p:cNvSpPr txBox="1"/>
          <p:nvPr/>
        </p:nvSpPr>
        <p:spPr>
          <a:xfrm>
            <a:off x="1666240" y="3447164"/>
            <a:ext cx="2230264" cy="307777"/>
          </a:xfrm>
          <a:prstGeom prst="rect">
            <a:avLst/>
          </a:prstGeom>
          <a:noFill/>
        </p:spPr>
        <p:txBody>
          <a:bodyPr wrap="square" rtlCol="0">
            <a:spAutoFit/>
          </a:bodyPr>
          <a:lstStyle/>
          <a:p>
            <a:pPr algn="r"/>
            <a:r>
              <a:rPr lang="en-GB" sz="1400" i="1" dirty="0" smtClean="0">
                <a:solidFill>
                  <a:schemeClr val="bg1"/>
                </a:solidFill>
              </a:rPr>
              <a:t>Belle </a:t>
            </a:r>
            <a:r>
              <a:rPr lang="en-GB" sz="1400" i="1" dirty="0" err="1" smtClean="0">
                <a:solidFill>
                  <a:schemeClr val="bg1"/>
                </a:solidFill>
              </a:rPr>
              <a:t>Plaine</a:t>
            </a:r>
            <a:r>
              <a:rPr lang="en-GB" sz="1400" i="1" dirty="0" smtClean="0">
                <a:solidFill>
                  <a:schemeClr val="bg1"/>
                </a:solidFill>
              </a:rPr>
              <a:t> industrial plant</a:t>
            </a:r>
            <a:endParaRPr lang="en-GB" sz="1400" i="1" dirty="0">
              <a:solidFill>
                <a:schemeClr val="bg1"/>
              </a:solidFill>
            </a:endParaRPr>
          </a:p>
        </p:txBody>
      </p:sp>
      <p:sp>
        <p:nvSpPr>
          <p:cNvPr id="31" name="TextBox 30"/>
          <p:cNvSpPr txBox="1"/>
          <p:nvPr/>
        </p:nvSpPr>
        <p:spPr>
          <a:xfrm>
            <a:off x="6073625" y="6601393"/>
            <a:ext cx="3070375" cy="261610"/>
          </a:xfrm>
          <a:prstGeom prst="rect">
            <a:avLst/>
          </a:prstGeom>
          <a:noFill/>
        </p:spPr>
        <p:txBody>
          <a:bodyPr wrap="square" rtlCol="0">
            <a:spAutoFit/>
          </a:bodyPr>
          <a:lstStyle/>
          <a:p>
            <a:pPr algn="r"/>
            <a:r>
              <a:rPr lang="en-GB" sz="1050" b="1" dirty="0" smtClean="0">
                <a:solidFill>
                  <a:schemeClr val="tx1">
                    <a:lumMod val="50000"/>
                    <a:lumOff val="50000"/>
                  </a:schemeClr>
                </a:solidFill>
              </a:rPr>
              <a:t>Clarisse et al., Atmos. Meas. Tech. 2019</a:t>
            </a:r>
            <a:endParaRPr lang="en-GB" sz="1050" b="1" dirty="0">
              <a:solidFill>
                <a:schemeClr val="tx1">
                  <a:lumMod val="50000"/>
                  <a:lumOff val="50000"/>
                </a:schemeClr>
              </a:solidFill>
            </a:endParaRPr>
          </a:p>
        </p:txBody>
      </p:sp>
      <p:sp>
        <p:nvSpPr>
          <p:cNvPr id="32" name="TextBox 31"/>
          <p:cNvSpPr txBox="1"/>
          <p:nvPr/>
        </p:nvSpPr>
        <p:spPr>
          <a:xfrm>
            <a:off x="-17169" y="6609087"/>
            <a:ext cx="4431021" cy="253916"/>
          </a:xfrm>
          <a:prstGeom prst="rect">
            <a:avLst/>
          </a:prstGeom>
          <a:noFill/>
        </p:spPr>
        <p:txBody>
          <a:bodyPr wrap="none" rtlCol="0">
            <a:spAutoFit/>
          </a:bodyPr>
          <a:lstStyle/>
          <a:p>
            <a:r>
              <a:rPr lang="en-US" sz="1050" dirty="0" smtClean="0"/>
              <a:t>P. Coheur, AMS EUMETSAT Joint Satellite Conference, Boston, Sept.-Oct. 2019</a:t>
            </a:r>
          </a:p>
        </p:txBody>
      </p:sp>
      <p:cxnSp>
        <p:nvCxnSpPr>
          <p:cNvPr id="33" name="Straight Connector 32"/>
          <p:cNvCxnSpPr/>
          <p:nvPr/>
        </p:nvCxnSpPr>
        <p:spPr>
          <a:xfrm>
            <a:off x="0" y="6640808"/>
            <a:ext cx="441385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0" y="0"/>
            <a:ext cx="9144000" cy="369332"/>
          </a:xfrm>
          <a:prstGeom prst="rect">
            <a:avLst/>
          </a:prstGeom>
          <a:solidFill>
            <a:srgbClr val="002060"/>
          </a:solidFill>
        </p:spPr>
        <p:txBody>
          <a:bodyPr wrap="square">
            <a:spAutoFit/>
          </a:bodyPr>
          <a:lstStyle/>
          <a:p>
            <a:pPr algn="ctr"/>
            <a:r>
              <a:rPr lang="fr-BE" b="1" dirty="0" err="1" smtClean="0">
                <a:solidFill>
                  <a:schemeClr val="bg1"/>
                </a:solidFill>
              </a:rPr>
              <a:t>Geolocalisation</a:t>
            </a:r>
            <a:r>
              <a:rPr lang="fr-BE" b="1" dirty="0" smtClean="0">
                <a:solidFill>
                  <a:schemeClr val="bg1"/>
                </a:solidFill>
              </a:rPr>
              <a:t> for source monitoring and spatial </a:t>
            </a:r>
            <a:r>
              <a:rPr lang="fr-BE" b="1" dirty="0" err="1" smtClean="0">
                <a:solidFill>
                  <a:schemeClr val="bg1"/>
                </a:solidFill>
              </a:rPr>
              <a:t>averaging</a:t>
            </a:r>
            <a:endParaRPr lang="fr-BE" b="1" dirty="0" smtClean="0">
              <a:solidFill>
                <a:schemeClr val="bg1"/>
              </a:solidFill>
            </a:endParaRPr>
          </a:p>
        </p:txBody>
      </p:sp>
    </p:spTree>
    <p:extLst>
      <p:ext uri="{BB962C8B-B14F-4D97-AF65-F5344CB8AC3E}">
        <p14:creationId xmlns:p14="http://schemas.microsoft.com/office/powerpoint/2010/main" val="3543158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Rectangle 40"/>
          <p:cNvSpPr/>
          <p:nvPr/>
        </p:nvSpPr>
        <p:spPr>
          <a:xfrm>
            <a:off x="5324403" y="1166829"/>
            <a:ext cx="3741042" cy="1077218"/>
          </a:xfrm>
          <a:prstGeom prst="rect">
            <a:avLst/>
          </a:prstGeom>
        </p:spPr>
        <p:txBody>
          <a:bodyPr wrap="square">
            <a:spAutoFit/>
          </a:bodyPr>
          <a:lstStyle/>
          <a:p>
            <a:pPr marL="285750" indent="-285750">
              <a:buFont typeface="Courier New" panose="02070309020205020404" pitchFamily="49" charset="0"/>
              <a:buChar char="o"/>
            </a:pPr>
            <a:r>
              <a:rPr lang="en-GB" sz="1600" b="1" dirty="0" smtClean="0"/>
              <a:t>New detections </a:t>
            </a:r>
            <a:r>
              <a:rPr lang="en-GB" sz="1400" dirty="0" smtClean="0"/>
              <a:t>(and less false detections)</a:t>
            </a:r>
            <a:endParaRPr lang="en-GB" sz="1400" b="1" dirty="0"/>
          </a:p>
          <a:p>
            <a:pPr marL="285750" indent="-285750">
              <a:buFont typeface="Courier New" panose="02070309020205020404" pitchFamily="49" charset="0"/>
              <a:buChar char="o"/>
            </a:pPr>
            <a:r>
              <a:rPr lang="en-GB" sz="1600" b="1" dirty="0" smtClean="0"/>
              <a:t>More accurate </a:t>
            </a:r>
            <a:r>
              <a:rPr lang="en-GB" sz="1600" dirty="0" smtClean="0"/>
              <a:t>determination of the</a:t>
            </a:r>
            <a:r>
              <a:rPr lang="en-GB" sz="1600" b="1" dirty="0" smtClean="0"/>
              <a:t> source location</a:t>
            </a:r>
          </a:p>
          <a:p>
            <a:pPr marL="285750" indent="-285750">
              <a:buFont typeface="Courier New" panose="02070309020205020404" pitchFamily="49" charset="0"/>
              <a:buChar char="o"/>
            </a:pPr>
            <a:r>
              <a:rPr lang="en-GB" sz="1600" b="1" dirty="0" smtClean="0"/>
              <a:t>Easier </a:t>
            </a:r>
            <a:r>
              <a:rPr lang="en-GB" sz="1600" dirty="0" smtClean="0"/>
              <a:t>and</a:t>
            </a:r>
            <a:r>
              <a:rPr lang="en-GB" sz="1600" b="1" dirty="0" smtClean="0"/>
              <a:t> automatic</a:t>
            </a:r>
          </a:p>
        </p:txBody>
      </p:sp>
      <p:pic>
        <p:nvPicPr>
          <p:cNvPr id="61" name="Picture 60"/>
          <p:cNvPicPr>
            <a:picLocks noChangeAspect="1"/>
          </p:cNvPicPr>
          <p:nvPr/>
        </p:nvPicPr>
        <p:blipFill rotWithShape="1">
          <a:blip r:embed="rId2" cstate="print">
            <a:extLst>
              <a:ext uri="{28A0092B-C50C-407E-A947-70E740481C1C}">
                <a14:useLocalDpi xmlns:a14="http://schemas.microsoft.com/office/drawing/2010/main" val="0"/>
              </a:ext>
            </a:extLst>
          </a:blip>
          <a:srcRect l="7994" t="4851" r="3808" b="6950"/>
          <a:stretch/>
        </p:blipFill>
        <p:spPr>
          <a:xfrm>
            <a:off x="7017" y="967285"/>
            <a:ext cx="5275189" cy="5275189"/>
          </a:xfrm>
          <a:prstGeom prst="rect">
            <a:avLst/>
          </a:prstGeom>
        </p:spPr>
      </p:pic>
      <p:sp>
        <p:nvSpPr>
          <p:cNvPr id="62" name="Right Arrow 61"/>
          <p:cNvSpPr/>
          <p:nvPr/>
        </p:nvSpPr>
        <p:spPr>
          <a:xfrm rot="20940000">
            <a:off x="820508" y="4495494"/>
            <a:ext cx="1618672" cy="248538"/>
          </a:xfrm>
          <a:prstGeom prst="rightArrow">
            <a:avLst>
              <a:gd name="adj1" fmla="val 13281"/>
              <a:gd name="adj2" fmla="val 4183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p:cNvSpPr/>
          <p:nvPr/>
        </p:nvSpPr>
        <p:spPr>
          <a:xfrm>
            <a:off x="2206556" y="966569"/>
            <a:ext cx="850097" cy="1426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p:nvSpPr>
        <p:spPr>
          <a:xfrm>
            <a:off x="3510399" y="961481"/>
            <a:ext cx="1592553" cy="1341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TextBox 67"/>
          <p:cNvSpPr txBox="1"/>
          <p:nvPr/>
        </p:nvSpPr>
        <p:spPr>
          <a:xfrm>
            <a:off x="1775761" y="812698"/>
            <a:ext cx="1732073" cy="253916"/>
          </a:xfrm>
          <a:prstGeom prst="rect">
            <a:avLst/>
          </a:prstGeom>
          <a:noFill/>
        </p:spPr>
        <p:txBody>
          <a:bodyPr wrap="square" rtlCol="0">
            <a:spAutoFit/>
          </a:bodyPr>
          <a:lstStyle/>
          <a:p>
            <a:r>
              <a:rPr lang="en-GB" sz="1050" b="1" dirty="0" smtClean="0"/>
              <a:t>Wind-rotated oversampling</a:t>
            </a:r>
            <a:endParaRPr lang="en-GB" sz="1050" b="1" dirty="0"/>
          </a:p>
        </p:txBody>
      </p:sp>
      <p:sp>
        <p:nvSpPr>
          <p:cNvPr id="69" name="TextBox 68"/>
          <p:cNvSpPr txBox="1"/>
          <p:nvPr/>
        </p:nvSpPr>
        <p:spPr>
          <a:xfrm>
            <a:off x="3445031" y="819480"/>
            <a:ext cx="1807731" cy="253916"/>
          </a:xfrm>
          <a:prstGeom prst="rect">
            <a:avLst/>
          </a:prstGeom>
          <a:noFill/>
        </p:spPr>
        <p:txBody>
          <a:bodyPr wrap="square" rtlCol="0">
            <a:spAutoFit/>
          </a:bodyPr>
          <a:lstStyle/>
          <a:p>
            <a:r>
              <a:rPr lang="en-GB" sz="1050" b="1" dirty="0" smtClean="0"/>
              <a:t>Wind-rotated </a:t>
            </a:r>
            <a:r>
              <a:rPr lang="en-GB" sz="1050" b="1" dirty="0" err="1" smtClean="0"/>
              <a:t>supersampling</a:t>
            </a:r>
            <a:endParaRPr lang="en-GB" sz="1050" b="1" dirty="0"/>
          </a:p>
        </p:txBody>
      </p:sp>
      <p:sp>
        <p:nvSpPr>
          <p:cNvPr id="70" name="Rectangle 69"/>
          <p:cNvSpPr/>
          <p:nvPr/>
        </p:nvSpPr>
        <p:spPr>
          <a:xfrm>
            <a:off x="3213100" y="2548899"/>
            <a:ext cx="2024601"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1" name="Oval 70"/>
          <p:cNvSpPr/>
          <p:nvPr/>
        </p:nvSpPr>
        <p:spPr>
          <a:xfrm>
            <a:off x="2590426" y="1726661"/>
            <a:ext cx="72008" cy="72008"/>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2" name="Oval 71"/>
          <p:cNvSpPr/>
          <p:nvPr/>
        </p:nvSpPr>
        <p:spPr>
          <a:xfrm>
            <a:off x="910446" y="1731996"/>
            <a:ext cx="72008" cy="72008"/>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3" name="Oval 72"/>
          <p:cNvSpPr/>
          <p:nvPr/>
        </p:nvSpPr>
        <p:spPr>
          <a:xfrm>
            <a:off x="612809" y="4759717"/>
            <a:ext cx="113634" cy="11260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4" name="TextBox 73"/>
          <p:cNvSpPr txBox="1"/>
          <p:nvPr/>
        </p:nvSpPr>
        <p:spPr>
          <a:xfrm>
            <a:off x="4137399" y="1605448"/>
            <a:ext cx="338554" cy="461665"/>
          </a:xfrm>
          <a:prstGeom prst="rect">
            <a:avLst/>
          </a:prstGeom>
          <a:noFill/>
        </p:spPr>
        <p:txBody>
          <a:bodyPr wrap="none" rtlCol="0">
            <a:spAutoFit/>
          </a:bodyPr>
          <a:lstStyle/>
          <a:p>
            <a:r>
              <a:rPr lang="en-GB" sz="2400" dirty="0" smtClean="0">
                <a:solidFill>
                  <a:srgbClr val="C00000"/>
                </a:solidFill>
              </a:rPr>
              <a:t>*</a:t>
            </a:r>
            <a:endParaRPr lang="en-GB" sz="2400" dirty="0">
              <a:solidFill>
                <a:srgbClr val="C00000"/>
              </a:solidFill>
            </a:endParaRPr>
          </a:p>
        </p:txBody>
      </p:sp>
      <p:sp>
        <p:nvSpPr>
          <p:cNvPr id="75" name="Freeform 74"/>
          <p:cNvSpPr/>
          <p:nvPr/>
        </p:nvSpPr>
        <p:spPr>
          <a:xfrm>
            <a:off x="1710544" y="3364521"/>
            <a:ext cx="1742364" cy="1187355"/>
          </a:xfrm>
          <a:custGeom>
            <a:avLst/>
            <a:gdLst>
              <a:gd name="connsiteX0" fmla="*/ 978090 w 1742364"/>
              <a:gd name="connsiteY0" fmla="*/ 1187355 h 1187355"/>
              <a:gd name="connsiteX1" fmla="*/ 0 w 1742364"/>
              <a:gd name="connsiteY1" fmla="*/ 200167 h 1187355"/>
              <a:gd name="connsiteX2" fmla="*/ 941696 w 1742364"/>
              <a:gd name="connsiteY2" fmla="*/ 0 h 1187355"/>
              <a:gd name="connsiteX3" fmla="*/ 1742364 w 1742364"/>
              <a:gd name="connsiteY3" fmla="*/ 796119 h 1187355"/>
              <a:gd name="connsiteX4" fmla="*/ 978090 w 1742364"/>
              <a:gd name="connsiteY4" fmla="*/ 1187355 h 1187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2364" h="1187355">
                <a:moveTo>
                  <a:pt x="978090" y="1187355"/>
                </a:moveTo>
                <a:lnTo>
                  <a:pt x="0" y="200167"/>
                </a:lnTo>
                <a:lnTo>
                  <a:pt x="941696" y="0"/>
                </a:lnTo>
                <a:lnTo>
                  <a:pt x="1742364" y="796119"/>
                </a:lnTo>
                <a:lnTo>
                  <a:pt x="978090" y="1187355"/>
                </a:lnTo>
                <a:close/>
              </a:path>
            </a:pathLst>
          </a:custGeom>
          <a:solidFill>
            <a:srgbClr val="FFC000">
              <a:alpha val="2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TextBox 75"/>
          <p:cNvSpPr txBox="1"/>
          <p:nvPr/>
        </p:nvSpPr>
        <p:spPr>
          <a:xfrm>
            <a:off x="2446872" y="4217601"/>
            <a:ext cx="389850" cy="584775"/>
          </a:xfrm>
          <a:prstGeom prst="rect">
            <a:avLst/>
          </a:prstGeom>
          <a:noFill/>
        </p:spPr>
        <p:txBody>
          <a:bodyPr wrap="none" rtlCol="0">
            <a:spAutoFit/>
          </a:bodyPr>
          <a:lstStyle/>
          <a:p>
            <a:r>
              <a:rPr lang="en-GB" sz="3200" dirty="0" smtClean="0">
                <a:solidFill>
                  <a:schemeClr val="accent1">
                    <a:lumMod val="40000"/>
                    <a:lumOff val="60000"/>
                  </a:schemeClr>
                </a:solidFill>
              </a:rPr>
              <a:t>*</a:t>
            </a:r>
            <a:endParaRPr lang="en-GB" sz="3200" dirty="0">
              <a:solidFill>
                <a:schemeClr val="accent1">
                  <a:lumMod val="40000"/>
                  <a:lumOff val="60000"/>
                </a:schemeClr>
              </a:solidFill>
            </a:endParaRPr>
          </a:p>
        </p:txBody>
      </p:sp>
      <p:sp>
        <p:nvSpPr>
          <p:cNvPr id="77" name="TextBox 76"/>
          <p:cNvSpPr txBox="1"/>
          <p:nvPr/>
        </p:nvSpPr>
        <p:spPr>
          <a:xfrm>
            <a:off x="2247369" y="2908939"/>
            <a:ext cx="1278242" cy="307777"/>
          </a:xfrm>
          <a:prstGeom prst="rect">
            <a:avLst/>
          </a:prstGeom>
          <a:noFill/>
        </p:spPr>
        <p:txBody>
          <a:bodyPr wrap="square" rtlCol="0">
            <a:spAutoFit/>
          </a:bodyPr>
          <a:lstStyle/>
          <a:p>
            <a:r>
              <a:rPr lang="fr-BE" sz="1400" b="1" dirty="0" smtClean="0">
                <a:solidFill>
                  <a:srgbClr val="FFC000"/>
                </a:solidFill>
              </a:rPr>
              <a:t>NH</a:t>
            </a:r>
            <a:r>
              <a:rPr lang="fr-BE" sz="1400" b="1" baseline="-25000" dirty="0" smtClean="0">
                <a:solidFill>
                  <a:srgbClr val="FFC000"/>
                </a:solidFill>
              </a:rPr>
              <a:t>3</a:t>
            </a:r>
            <a:r>
              <a:rPr lang="fr-BE" sz="1400" b="1" dirty="0" smtClean="0">
                <a:solidFill>
                  <a:srgbClr val="FFC000"/>
                </a:solidFill>
              </a:rPr>
              <a:t> plant</a:t>
            </a:r>
            <a:endParaRPr lang="en-US" sz="1400" b="1" dirty="0">
              <a:solidFill>
                <a:srgbClr val="FFC000"/>
              </a:solidFill>
            </a:endParaRPr>
          </a:p>
        </p:txBody>
      </p:sp>
      <p:sp>
        <p:nvSpPr>
          <p:cNvPr id="31" name="Rectangle 30"/>
          <p:cNvSpPr/>
          <p:nvPr/>
        </p:nvSpPr>
        <p:spPr>
          <a:xfrm>
            <a:off x="500343" y="972327"/>
            <a:ext cx="850097" cy="1426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TextBox 66"/>
          <p:cNvSpPr txBox="1"/>
          <p:nvPr/>
        </p:nvSpPr>
        <p:spPr>
          <a:xfrm>
            <a:off x="182355" y="805934"/>
            <a:ext cx="1528189" cy="253916"/>
          </a:xfrm>
          <a:prstGeom prst="rect">
            <a:avLst/>
          </a:prstGeom>
          <a:noFill/>
        </p:spPr>
        <p:txBody>
          <a:bodyPr wrap="square" rtlCol="0">
            <a:spAutoFit/>
          </a:bodyPr>
          <a:lstStyle/>
          <a:p>
            <a:r>
              <a:rPr lang="en-GB" sz="1050" b="1" dirty="0" smtClean="0"/>
              <a:t>Regular oversampling</a:t>
            </a:r>
            <a:endParaRPr lang="en-GB" sz="1050" b="1" dirty="0"/>
          </a:p>
        </p:txBody>
      </p:sp>
      <p:sp>
        <p:nvSpPr>
          <p:cNvPr id="33" name="TextBox 32"/>
          <p:cNvSpPr txBox="1"/>
          <p:nvPr/>
        </p:nvSpPr>
        <p:spPr>
          <a:xfrm>
            <a:off x="7580183" y="6392095"/>
            <a:ext cx="1407208" cy="415498"/>
          </a:xfrm>
          <a:prstGeom prst="rect">
            <a:avLst/>
          </a:prstGeom>
          <a:noFill/>
        </p:spPr>
        <p:txBody>
          <a:bodyPr wrap="square" rtlCol="0">
            <a:spAutoFit/>
          </a:bodyPr>
          <a:lstStyle/>
          <a:p>
            <a:pPr algn="r"/>
            <a:r>
              <a:rPr lang="en-GB" sz="1050" b="1" dirty="0" smtClean="0">
                <a:solidFill>
                  <a:schemeClr val="tx1">
                    <a:lumMod val="50000"/>
                    <a:lumOff val="50000"/>
                  </a:schemeClr>
                </a:solidFill>
              </a:rPr>
              <a:t>Clarisse et al., Atmos. Meas. Tech. 2019</a:t>
            </a:r>
            <a:endParaRPr lang="en-GB" sz="1050" b="1" dirty="0">
              <a:solidFill>
                <a:schemeClr val="tx1">
                  <a:lumMod val="50000"/>
                  <a:lumOff val="50000"/>
                </a:schemeClr>
              </a:solidFill>
            </a:endParaRPr>
          </a:p>
        </p:txBody>
      </p:sp>
      <p:sp>
        <p:nvSpPr>
          <p:cNvPr id="38" name="TextBox 37"/>
          <p:cNvSpPr txBox="1"/>
          <p:nvPr/>
        </p:nvSpPr>
        <p:spPr>
          <a:xfrm>
            <a:off x="2673168" y="436602"/>
            <a:ext cx="3863100" cy="369332"/>
          </a:xfrm>
          <a:prstGeom prst="rect">
            <a:avLst/>
          </a:prstGeom>
          <a:noFill/>
        </p:spPr>
        <p:txBody>
          <a:bodyPr wrap="square" rtlCol="0">
            <a:spAutoFit/>
          </a:bodyPr>
          <a:lstStyle/>
          <a:p>
            <a:pPr algn="ctr"/>
            <a:r>
              <a:rPr lang="en-GB" b="1" dirty="0" smtClean="0">
                <a:solidFill>
                  <a:schemeClr val="accent2"/>
                </a:solidFill>
              </a:rPr>
              <a:t>Wind-adjusted </a:t>
            </a:r>
            <a:r>
              <a:rPr lang="en-GB" b="1" dirty="0" err="1" smtClean="0">
                <a:solidFill>
                  <a:schemeClr val="accent2"/>
                </a:solidFill>
              </a:rPr>
              <a:t>supersampling</a:t>
            </a:r>
            <a:endParaRPr lang="en-GB" b="1" dirty="0">
              <a:solidFill>
                <a:schemeClr val="accent2"/>
              </a:solidFill>
            </a:endParaRPr>
          </a:p>
        </p:txBody>
      </p:sp>
      <p:pic>
        <p:nvPicPr>
          <p:cNvPr id="39" name="Picture 38"/>
          <p:cNvPicPr>
            <a:picLocks noChangeAspect="1"/>
          </p:cNvPicPr>
          <p:nvPr/>
        </p:nvPicPr>
        <p:blipFill>
          <a:blip r:embed="rId3"/>
          <a:stretch>
            <a:fillRect/>
          </a:stretch>
        </p:blipFill>
        <p:spPr>
          <a:xfrm rot="5400000">
            <a:off x="6322003" y="2458834"/>
            <a:ext cx="2099567" cy="3544430"/>
          </a:xfrm>
          <a:prstGeom prst="rect">
            <a:avLst/>
          </a:prstGeom>
        </p:spPr>
      </p:pic>
      <p:pic>
        <p:nvPicPr>
          <p:cNvPr id="37" name="Picture 36"/>
          <p:cNvPicPr>
            <a:picLocks noChangeAspect="1"/>
          </p:cNvPicPr>
          <p:nvPr/>
        </p:nvPicPr>
        <p:blipFill rotWithShape="1">
          <a:blip r:embed="rId3"/>
          <a:srcRect l="68349" t="81399" r="4319" b="2517"/>
          <a:stretch/>
        </p:blipFill>
        <p:spPr>
          <a:xfrm rot="5400000">
            <a:off x="5312608" y="4736713"/>
            <a:ext cx="2117885" cy="2104044"/>
          </a:xfrm>
          <a:prstGeom prst="rect">
            <a:avLst/>
          </a:prstGeom>
        </p:spPr>
      </p:pic>
      <p:sp>
        <p:nvSpPr>
          <p:cNvPr id="40" name="Rectangle 39"/>
          <p:cNvSpPr/>
          <p:nvPr/>
        </p:nvSpPr>
        <p:spPr>
          <a:xfrm>
            <a:off x="5324402" y="2391395"/>
            <a:ext cx="3819599" cy="646331"/>
          </a:xfrm>
          <a:prstGeom prst="rect">
            <a:avLst/>
          </a:prstGeom>
        </p:spPr>
        <p:txBody>
          <a:bodyPr wrap="square">
            <a:spAutoFit/>
          </a:bodyPr>
          <a:lstStyle/>
          <a:p>
            <a:pPr marL="285750" indent="-285750">
              <a:buFont typeface="Courier New" panose="02070309020205020404" pitchFamily="49" charset="0"/>
              <a:buChar char="o"/>
            </a:pPr>
            <a:r>
              <a:rPr lang="en-GB" b="1" dirty="0" smtClean="0">
                <a:solidFill>
                  <a:srgbClr val="FF0000"/>
                </a:solidFill>
              </a:rPr>
              <a:t>Twice more hotspots (above 500) and attribution to new categories!!</a:t>
            </a:r>
          </a:p>
        </p:txBody>
      </p:sp>
      <p:sp>
        <p:nvSpPr>
          <p:cNvPr id="2" name="TextBox 1"/>
          <p:cNvSpPr txBox="1"/>
          <p:nvPr/>
        </p:nvSpPr>
        <p:spPr>
          <a:xfrm>
            <a:off x="328664" y="4108675"/>
            <a:ext cx="1800843" cy="461665"/>
          </a:xfrm>
          <a:prstGeom prst="rect">
            <a:avLst/>
          </a:prstGeom>
          <a:noFill/>
        </p:spPr>
        <p:txBody>
          <a:bodyPr wrap="square" rtlCol="0">
            <a:spAutoFit/>
          </a:bodyPr>
          <a:lstStyle/>
          <a:p>
            <a:r>
              <a:rPr lang="en-US" sz="1200" b="1" dirty="0" smtClean="0">
                <a:solidFill>
                  <a:schemeClr val="bg1"/>
                </a:solidFill>
              </a:rPr>
              <a:t>Location from regular oversampled distribution</a:t>
            </a:r>
            <a:endParaRPr lang="en-US" sz="1200" b="1" dirty="0">
              <a:solidFill>
                <a:schemeClr val="bg1"/>
              </a:solidFill>
            </a:endParaRPr>
          </a:p>
        </p:txBody>
      </p:sp>
      <p:sp>
        <p:nvSpPr>
          <p:cNvPr id="42" name="TextBox 41"/>
          <p:cNvSpPr txBox="1"/>
          <p:nvPr/>
        </p:nvSpPr>
        <p:spPr>
          <a:xfrm>
            <a:off x="2473852" y="4468170"/>
            <a:ext cx="2026562" cy="461665"/>
          </a:xfrm>
          <a:prstGeom prst="rect">
            <a:avLst/>
          </a:prstGeom>
          <a:noFill/>
        </p:spPr>
        <p:txBody>
          <a:bodyPr wrap="square" rtlCol="0">
            <a:spAutoFit/>
          </a:bodyPr>
          <a:lstStyle/>
          <a:p>
            <a:r>
              <a:rPr lang="en-US" sz="1200" b="1" dirty="0" smtClean="0">
                <a:solidFill>
                  <a:schemeClr val="accent1">
                    <a:lumMod val="40000"/>
                    <a:lumOff val="60000"/>
                  </a:schemeClr>
                </a:solidFill>
              </a:rPr>
              <a:t>Location from wind-adjusted </a:t>
            </a:r>
            <a:r>
              <a:rPr lang="en-US" sz="1200" b="1" dirty="0" err="1" smtClean="0">
                <a:solidFill>
                  <a:schemeClr val="accent1">
                    <a:lumMod val="40000"/>
                    <a:lumOff val="60000"/>
                  </a:schemeClr>
                </a:solidFill>
              </a:rPr>
              <a:t>supersampled</a:t>
            </a:r>
            <a:r>
              <a:rPr lang="en-US" sz="1200" b="1" dirty="0" smtClean="0">
                <a:solidFill>
                  <a:schemeClr val="accent1">
                    <a:lumMod val="40000"/>
                    <a:lumOff val="60000"/>
                  </a:schemeClr>
                </a:solidFill>
              </a:rPr>
              <a:t> distribution</a:t>
            </a:r>
            <a:endParaRPr lang="en-US" sz="1200" b="1" dirty="0">
              <a:solidFill>
                <a:schemeClr val="accent1">
                  <a:lumMod val="40000"/>
                  <a:lumOff val="60000"/>
                </a:schemeClr>
              </a:solidFill>
            </a:endParaRPr>
          </a:p>
        </p:txBody>
      </p:sp>
      <p:sp>
        <p:nvSpPr>
          <p:cNvPr id="43" name="TextBox 42"/>
          <p:cNvSpPr txBox="1"/>
          <p:nvPr/>
        </p:nvSpPr>
        <p:spPr>
          <a:xfrm>
            <a:off x="-17169" y="6609087"/>
            <a:ext cx="4431021" cy="253916"/>
          </a:xfrm>
          <a:prstGeom prst="rect">
            <a:avLst/>
          </a:prstGeom>
          <a:noFill/>
        </p:spPr>
        <p:txBody>
          <a:bodyPr wrap="none" rtlCol="0">
            <a:spAutoFit/>
          </a:bodyPr>
          <a:lstStyle/>
          <a:p>
            <a:r>
              <a:rPr lang="en-US" sz="1050" dirty="0" smtClean="0"/>
              <a:t>P. Coheur, AMS EUMETSAT Joint Satellite Conference, Boston, Sept.-Oct. 2019</a:t>
            </a:r>
          </a:p>
        </p:txBody>
      </p:sp>
      <p:cxnSp>
        <p:nvCxnSpPr>
          <p:cNvPr id="44" name="Straight Connector 43"/>
          <p:cNvCxnSpPr/>
          <p:nvPr/>
        </p:nvCxnSpPr>
        <p:spPr>
          <a:xfrm>
            <a:off x="0" y="6640808"/>
            <a:ext cx="441385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1857630" y="2648425"/>
            <a:ext cx="2028119" cy="261610"/>
          </a:xfrm>
          <a:prstGeom prst="rect">
            <a:avLst/>
          </a:prstGeom>
          <a:solidFill>
            <a:schemeClr val="bg1"/>
          </a:solidFill>
        </p:spPr>
        <p:txBody>
          <a:bodyPr wrap="none" rtlCol="0">
            <a:spAutoFit/>
          </a:bodyPr>
          <a:lstStyle/>
          <a:p>
            <a:r>
              <a:rPr lang="en-US" sz="1100" b="1" dirty="0" smtClean="0"/>
              <a:t>Togliatti fertilizer plant (Russia)</a:t>
            </a:r>
            <a:endParaRPr lang="en-US" sz="1100" b="1" dirty="0"/>
          </a:p>
        </p:txBody>
      </p:sp>
      <p:sp>
        <p:nvSpPr>
          <p:cNvPr id="32" name="Rectangle 31"/>
          <p:cNvSpPr/>
          <p:nvPr/>
        </p:nvSpPr>
        <p:spPr>
          <a:xfrm>
            <a:off x="0" y="0"/>
            <a:ext cx="9144000" cy="369332"/>
          </a:xfrm>
          <a:prstGeom prst="rect">
            <a:avLst/>
          </a:prstGeom>
          <a:solidFill>
            <a:srgbClr val="002060"/>
          </a:solidFill>
        </p:spPr>
        <p:txBody>
          <a:bodyPr wrap="square">
            <a:spAutoFit/>
          </a:bodyPr>
          <a:lstStyle/>
          <a:p>
            <a:pPr algn="ctr"/>
            <a:r>
              <a:rPr lang="fr-BE" b="1" dirty="0" err="1" smtClean="0">
                <a:solidFill>
                  <a:schemeClr val="bg1"/>
                </a:solidFill>
              </a:rPr>
              <a:t>Geolocalisation</a:t>
            </a:r>
            <a:r>
              <a:rPr lang="fr-BE" b="1" dirty="0" smtClean="0">
                <a:solidFill>
                  <a:schemeClr val="bg1"/>
                </a:solidFill>
              </a:rPr>
              <a:t> for source monitoring and spatial </a:t>
            </a:r>
            <a:r>
              <a:rPr lang="fr-BE" b="1" dirty="0" err="1" smtClean="0">
                <a:solidFill>
                  <a:schemeClr val="bg1"/>
                </a:solidFill>
              </a:rPr>
              <a:t>averaging</a:t>
            </a:r>
            <a:endParaRPr lang="fr-BE" b="1" dirty="0" smtClean="0">
              <a:solidFill>
                <a:schemeClr val="bg1"/>
              </a:solidFill>
            </a:endParaRPr>
          </a:p>
        </p:txBody>
      </p:sp>
    </p:spTree>
    <p:extLst>
      <p:ext uri="{BB962C8B-B14F-4D97-AF65-F5344CB8AC3E}">
        <p14:creationId xmlns:p14="http://schemas.microsoft.com/office/powerpoint/2010/main" val="28674620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500" fill="hold"/>
                                        <p:tgtEl>
                                          <p:spTgt spid="39"/>
                                        </p:tgtEl>
                                        <p:attrNameLst>
                                          <p:attrName>ppt_x</p:attrName>
                                        </p:attrNameLst>
                                      </p:cBhvr>
                                      <p:tavLst>
                                        <p:tav tm="0">
                                          <p:val>
                                            <p:strVal val="#ppt_x"/>
                                          </p:val>
                                        </p:tav>
                                        <p:tav tm="100000">
                                          <p:val>
                                            <p:strVal val="#ppt_x"/>
                                          </p:val>
                                        </p:tav>
                                      </p:tavLst>
                                    </p:anim>
                                    <p:anim calcmode="lin" valueType="num">
                                      <p:cBhvr additive="base">
                                        <p:cTn id="12" dur="500" fill="hold"/>
                                        <p:tgtEl>
                                          <p:spTgt spid="39"/>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additive="base">
                                        <p:cTn id="15" dur="500" fill="hold"/>
                                        <p:tgtEl>
                                          <p:spTgt spid="37"/>
                                        </p:tgtEl>
                                        <p:attrNameLst>
                                          <p:attrName>ppt_x</p:attrName>
                                        </p:attrNameLst>
                                      </p:cBhvr>
                                      <p:tavLst>
                                        <p:tav tm="0">
                                          <p:val>
                                            <p:strVal val="#ppt_x"/>
                                          </p:val>
                                        </p:tav>
                                        <p:tav tm="100000">
                                          <p:val>
                                            <p:strVal val="#ppt_x"/>
                                          </p:val>
                                        </p:tav>
                                      </p:tavLst>
                                    </p:anim>
                                    <p:anim calcmode="lin" valueType="num">
                                      <p:cBhvr additive="base">
                                        <p:cTn id="16"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0" y="0"/>
            <a:ext cx="9144000" cy="369332"/>
          </a:xfrm>
          <a:prstGeom prst="rect">
            <a:avLst/>
          </a:prstGeom>
          <a:solidFill>
            <a:srgbClr val="002060"/>
          </a:solidFill>
        </p:spPr>
        <p:txBody>
          <a:bodyPr wrap="square">
            <a:spAutoFit/>
          </a:bodyPr>
          <a:lstStyle/>
          <a:p>
            <a:pPr algn="ctr"/>
            <a:r>
              <a:rPr lang="fr-BE" b="1" dirty="0" err="1" smtClean="0">
                <a:solidFill>
                  <a:schemeClr val="bg1"/>
                </a:solidFill>
              </a:rPr>
              <a:t>Geolocalisation</a:t>
            </a:r>
            <a:r>
              <a:rPr lang="fr-BE" b="1" dirty="0" smtClean="0">
                <a:solidFill>
                  <a:schemeClr val="bg1"/>
                </a:solidFill>
              </a:rPr>
              <a:t> for source monitoring and spatial </a:t>
            </a:r>
            <a:r>
              <a:rPr lang="fr-BE" b="1" dirty="0" err="1" smtClean="0">
                <a:solidFill>
                  <a:schemeClr val="bg1"/>
                </a:solidFill>
              </a:rPr>
              <a:t>averaging</a:t>
            </a:r>
            <a:endParaRPr lang="fr-BE" b="1" dirty="0" smtClean="0">
              <a:solidFill>
                <a:schemeClr val="bg1"/>
              </a:solidFill>
            </a:endParaRPr>
          </a:p>
        </p:txBody>
      </p:sp>
      <p:sp>
        <p:nvSpPr>
          <p:cNvPr id="2" name="Rectangle 1"/>
          <p:cNvSpPr/>
          <p:nvPr/>
        </p:nvSpPr>
        <p:spPr>
          <a:xfrm>
            <a:off x="450714" y="646810"/>
            <a:ext cx="8284723" cy="4471993"/>
          </a:xfrm>
          <a:prstGeom prst="rect">
            <a:avLst/>
          </a:prstGeom>
        </p:spPr>
        <p:txBody>
          <a:bodyPr wrap="square">
            <a:spAutoFit/>
          </a:bodyPr>
          <a:lstStyle/>
          <a:p>
            <a:pPr lvl="0">
              <a:lnSpc>
                <a:spcPct val="107000"/>
              </a:lnSpc>
            </a:pPr>
            <a:r>
              <a:rPr lang="en-US" sz="2000" b="1" dirty="0">
                <a:solidFill>
                  <a:srgbClr val="0070C0"/>
                </a:solidFill>
                <a:latin typeface="Calibri" panose="020F0502020204030204" pitchFamily="34" charset="0"/>
                <a:ea typeface="Calibri" panose="020F0502020204030204" pitchFamily="34" charset="0"/>
                <a:cs typeface="Times New Roman" panose="02020603050405020304" pitchFamily="18" charset="0"/>
              </a:rPr>
              <a:t>Answer to M7.A6. 		</a:t>
            </a:r>
            <a:r>
              <a:rPr lang="en-US" sz="1400" dirty="0">
                <a:solidFill>
                  <a:srgbClr val="0070C0"/>
                </a:solidFill>
                <a:latin typeface="Calibri" panose="020F0502020204030204" pitchFamily="34" charset="0"/>
                <a:ea typeface="Calibri" panose="020F0502020204030204" pitchFamily="34" charset="0"/>
                <a:cs typeface="Times New Roman" panose="02020603050405020304" pitchFamily="18" charset="0"/>
              </a:rPr>
              <a:t>P. Coheur and C. </a:t>
            </a:r>
            <a:r>
              <a:rPr lang="en-US" sz="1400" dirty="0" err="1">
                <a:solidFill>
                  <a:srgbClr val="0070C0"/>
                </a:solidFill>
                <a:latin typeface="Calibri" panose="020F0502020204030204" pitchFamily="34" charset="0"/>
                <a:ea typeface="Calibri" panose="020F0502020204030204" pitchFamily="34" charset="0"/>
                <a:cs typeface="Times New Roman" panose="02020603050405020304" pitchFamily="18" charset="0"/>
              </a:rPr>
              <a:t>Camy</a:t>
            </a:r>
            <a:r>
              <a:rPr lang="en-US" sz="1400" dirty="0">
                <a:solidFill>
                  <a:srgbClr val="0070C0"/>
                </a:solidFill>
                <a:latin typeface="Calibri" panose="020F0502020204030204" pitchFamily="34" charset="0"/>
                <a:ea typeface="Calibri" panose="020F0502020204030204" pitchFamily="34" charset="0"/>
                <a:cs typeface="Times New Roman" panose="02020603050405020304" pitchFamily="18" charset="0"/>
              </a:rPr>
              <a:t> </a:t>
            </a:r>
            <a:r>
              <a:rPr lang="en-US" sz="1400" dirty="0" err="1">
                <a:solidFill>
                  <a:srgbClr val="0070C0"/>
                </a:solidFill>
                <a:latin typeface="Calibri" panose="020F0502020204030204" pitchFamily="34" charset="0"/>
                <a:ea typeface="Calibri" panose="020F0502020204030204" pitchFamily="34" charset="0"/>
                <a:cs typeface="Times New Roman" panose="02020603050405020304" pitchFamily="18" charset="0"/>
              </a:rPr>
              <a:t>Peyret</a:t>
            </a:r>
            <a:endParaRPr lang="en-US" sz="2000" dirty="0">
              <a:solidFill>
                <a:srgbClr val="0070C0"/>
              </a:solidFill>
              <a:latin typeface="Calibri" panose="020F0502020204030204" pitchFamily="34" charset="0"/>
              <a:ea typeface="Calibri" panose="020F0502020204030204" pitchFamily="34" charset="0"/>
              <a:cs typeface="Times New Roman" panose="02020603050405020304" pitchFamily="18" charset="0"/>
            </a:endParaRPr>
          </a:p>
          <a:p>
            <a:pPr lvl="0">
              <a:lnSpc>
                <a:spcPct val="107000"/>
              </a:lnSpc>
              <a:spcAft>
                <a:spcPts val="0"/>
              </a:spcAft>
            </a:pPr>
            <a:endParaRPr lang="en-US" sz="2000" dirty="0" smtClean="0">
              <a:solidFill>
                <a:srgbClr val="0070C0"/>
              </a:solidFill>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Calibri" panose="020F0502020204030204" pitchFamily="34" charset="0"/>
              <a:buChar char="-"/>
            </a:pPr>
            <a:r>
              <a:rPr lang="en-US" u="sng" dirty="0" smtClean="0">
                <a:latin typeface="Calibri" panose="020F0502020204030204" pitchFamily="34" charset="0"/>
                <a:ea typeface="Calibri" panose="020F0502020204030204" pitchFamily="34" charset="0"/>
                <a:cs typeface="Times New Roman" panose="02020603050405020304" pitchFamily="18" charset="0"/>
              </a:rPr>
              <a:t>In </a:t>
            </a:r>
            <a:r>
              <a:rPr lang="en-US" u="sng" dirty="0">
                <a:latin typeface="Calibri" panose="020F0502020204030204" pitchFamily="34" charset="0"/>
                <a:ea typeface="Calibri" panose="020F0502020204030204" pitchFamily="34" charset="0"/>
                <a:cs typeface="Times New Roman" panose="02020603050405020304" pitchFamily="18" charset="0"/>
              </a:rPr>
              <a:t>terms of absolute geolocation</a:t>
            </a:r>
            <a:r>
              <a:rPr lang="en-US" dirty="0">
                <a:latin typeface="Calibri" panose="020F0502020204030204" pitchFamily="34" charset="0"/>
                <a:ea typeface="Calibri" panose="020F0502020204030204" pitchFamily="34" charset="0"/>
                <a:cs typeface="Times New Roman" panose="02020603050405020304" pitchFamily="18" charset="0"/>
              </a:rPr>
              <a:t>, of course the highest accuracy would be desirable for a series of important foreseen applications with IRS; For example, the detection and monitoring of industrial/agricultural point sources would </a:t>
            </a:r>
            <a:r>
              <a:rPr lang="en-US" b="1" dirty="0">
                <a:latin typeface="Calibri" panose="020F0502020204030204" pitchFamily="34" charset="0"/>
                <a:ea typeface="Calibri" panose="020F0502020204030204" pitchFamily="34" charset="0"/>
                <a:cs typeface="Times New Roman" panose="02020603050405020304" pitchFamily="18" charset="0"/>
              </a:rPr>
              <a:t>ideally require sub-km accuracy</a:t>
            </a:r>
            <a:r>
              <a:rPr lang="en-US" dirty="0" smtClean="0">
                <a:latin typeface="Calibri" panose="020F0502020204030204" pitchFamily="34" charset="0"/>
                <a:ea typeface="Calibri" panose="020F0502020204030204" pitchFamily="34" charset="0"/>
                <a:cs typeface="Times New Roman" panose="02020603050405020304" pitchFamily="18" charset="0"/>
              </a:rPr>
              <a:t>.</a:t>
            </a:r>
          </a:p>
          <a:p>
            <a:pPr marL="342900" lvl="0" indent="-342900">
              <a:lnSpc>
                <a:spcPct val="107000"/>
              </a:lnSpc>
              <a:spcAft>
                <a:spcPts val="0"/>
              </a:spcAft>
              <a:buFont typeface="Calibri" panose="020F0502020204030204" pitchFamily="34" charset="0"/>
              <a:buChar char="-"/>
            </a:pPr>
            <a:endParaRPr lang="en-US" dirty="0" smtClean="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US" dirty="0" smtClean="0">
                <a:latin typeface="Calibri" panose="020F0502020204030204" pitchFamily="34" charset="0"/>
                <a:ea typeface="Calibri" panose="020F0502020204030204" pitchFamily="34" charset="0"/>
                <a:cs typeface="Times New Roman" panose="02020603050405020304" pitchFamily="18" charset="0"/>
              </a:rPr>
              <a:t>+ </a:t>
            </a:r>
            <a:r>
              <a:rPr lang="en-US" dirty="0" err="1" smtClean="0">
                <a:latin typeface="Calibri" panose="020F0502020204030204" pitchFamily="34" charset="0"/>
                <a:ea typeface="Calibri" panose="020F0502020204030204" pitchFamily="34" charset="0"/>
                <a:cs typeface="Times New Roman" panose="02020603050405020304" pitchFamily="18" charset="0"/>
              </a:rPr>
              <a:t>Geolocalisation</a:t>
            </a:r>
            <a:r>
              <a:rPr lang="en-US" dirty="0" smtClean="0">
                <a:latin typeface="Calibri" panose="020F0502020204030204" pitchFamily="34" charset="0"/>
                <a:ea typeface="Calibri" panose="020F0502020204030204" pitchFamily="34" charset="0"/>
                <a:cs typeface="Times New Roman" panose="02020603050405020304" pitchFamily="18" charset="0"/>
              </a:rPr>
              <a:t> may also be important for synergetic products ; e.g. IRS-Sentinel 4 "Obtaining accurate geo-location knowledge is challenging for geostationary sensors. Accurate geo-location knowledge is needed for L2 data processing and data applications, and also for the validation of AQ products. The geo-location performance needs to be validated“ </a:t>
            </a:r>
          </a:p>
          <a:p>
            <a:pPr lvl="1">
              <a:lnSpc>
                <a:spcPct val="107000"/>
              </a:lnSpc>
            </a:pPr>
            <a:r>
              <a:rPr lang="fr-BE" sz="1400" i="1" dirty="0" smtClean="0"/>
              <a:t>CEOS </a:t>
            </a:r>
            <a:r>
              <a:rPr lang="fr-BE" sz="1400" i="1" dirty="0" err="1"/>
              <a:t>Atmospheric</a:t>
            </a:r>
            <a:r>
              <a:rPr lang="fr-BE" sz="1400" i="1" dirty="0"/>
              <a:t> Composition Virtual Constellation and the CEOS </a:t>
            </a:r>
            <a:r>
              <a:rPr lang="fr-BE" sz="1400" i="1" dirty="0" err="1"/>
              <a:t>Working</a:t>
            </a:r>
            <a:r>
              <a:rPr lang="fr-BE" sz="1400" i="1" dirty="0"/>
              <a:t> Group on Calibration and Validation</a:t>
            </a:r>
            <a:endParaRPr lang="fr-BE" i="1" dirty="0"/>
          </a:p>
          <a:p>
            <a:pPr marL="342900" lvl="0" indent="-342900">
              <a:lnSpc>
                <a:spcPct val="107000"/>
              </a:lnSpc>
              <a:spcAft>
                <a:spcPts val="0"/>
              </a:spcAft>
              <a:buFont typeface="Calibri" panose="020F0502020204030204" pitchFamily="34" charset="0"/>
              <a:buChar char="-"/>
            </a:pPr>
            <a:endParaRPr lang="en-US" dirty="0" smtClean="0">
              <a:latin typeface="Calibri" panose="020F0502020204030204" pitchFamily="34" charset="0"/>
              <a:ea typeface="Calibri" panose="020F0502020204030204" pitchFamily="34" charset="0"/>
              <a:cs typeface="Times New Roman" panose="02020603050405020304" pitchFamily="18" charset="0"/>
            </a:endParaRPr>
          </a:p>
        </p:txBody>
      </p:sp>
      <p:sp>
        <p:nvSpPr>
          <p:cNvPr id="3" name="TextBox 2"/>
          <p:cNvSpPr txBox="1"/>
          <p:nvPr/>
        </p:nvSpPr>
        <p:spPr>
          <a:xfrm>
            <a:off x="369651" y="5118803"/>
            <a:ext cx="1054135" cy="369332"/>
          </a:xfrm>
          <a:prstGeom prst="rect">
            <a:avLst/>
          </a:prstGeom>
          <a:noFill/>
        </p:spPr>
        <p:txBody>
          <a:bodyPr wrap="none" rtlCol="0">
            <a:spAutoFit/>
          </a:bodyPr>
          <a:lstStyle/>
          <a:p>
            <a:r>
              <a:rPr lang="en-US" b="1" dirty="0" smtClean="0"/>
              <a:t>Question</a:t>
            </a:r>
            <a:endParaRPr lang="en-US" b="1" dirty="0"/>
          </a:p>
        </p:txBody>
      </p:sp>
      <p:sp>
        <p:nvSpPr>
          <p:cNvPr id="4" name="Rectangle 3"/>
          <p:cNvSpPr/>
          <p:nvPr/>
        </p:nvSpPr>
        <p:spPr>
          <a:xfrm>
            <a:off x="872245" y="5590834"/>
            <a:ext cx="7441659" cy="646331"/>
          </a:xfrm>
          <a:prstGeom prst="rect">
            <a:avLst/>
          </a:prstGeom>
        </p:spPr>
        <p:txBody>
          <a:bodyPr wrap="square">
            <a:spAutoFit/>
          </a:bodyPr>
          <a:lstStyle/>
          <a:p>
            <a:pPr marL="285750" indent="-285750">
              <a:buFont typeface="Arial" panose="020B0604020202020204" pitchFamily="34" charset="0"/>
              <a:buChar char="•"/>
            </a:pPr>
            <a:r>
              <a:rPr lang="en-US" dirty="0">
                <a:latin typeface="Calibri" panose="020F0502020204030204" pitchFamily="34" charset="0"/>
                <a:ea typeface="Calibri" panose="020F0502020204030204" pitchFamily="34" charset="0"/>
                <a:cs typeface="Times New Roman" panose="02020603050405020304" pitchFamily="18" charset="0"/>
              </a:rPr>
              <a:t>is the &lt;1.2 km to be understood as 3sigma or 1sigma? Or is it following another definition?</a:t>
            </a:r>
            <a:endParaRPr lang="en-US" dirty="0"/>
          </a:p>
        </p:txBody>
      </p:sp>
    </p:spTree>
    <p:extLst>
      <p:ext uri="{BB962C8B-B14F-4D97-AF65-F5344CB8AC3E}">
        <p14:creationId xmlns:p14="http://schemas.microsoft.com/office/powerpoint/2010/main" val="31985580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0" y="0"/>
            <a:ext cx="9144000" cy="369332"/>
          </a:xfrm>
          <a:prstGeom prst="rect">
            <a:avLst/>
          </a:prstGeom>
          <a:solidFill>
            <a:srgbClr val="002060"/>
          </a:solidFill>
        </p:spPr>
        <p:txBody>
          <a:bodyPr wrap="square">
            <a:spAutoFit/>
          </a:bodyPr>
          <a:lstStyle/>
          <a:p>
            <a:pPr algn="ctr"/>
            <a:r>
              <a:rPr lang="fr-BE" b="1" dirty="0" err="1" smtClean="0">
                <a:solidFill>
                  <a:schemeClr val="bg1"/>
                </a:solidFill>
              </a:rPr>
              <a:t>Geolocalisation</a:t>
            </a:r>
            <a:r>
              <a:rPr lang="fr-BE" b="1" dirty="0" smtClean="0">
                <a:solidFill>
                  <a:schemeClr val="bg1"/>
                </a:solidFill>
              </a:rPr>
              <a:t> for source monitoring and spatial </a:t>
            </a:r>
            <a:r>
              <a:rPr lang="fr-BE" b="1" dirty="0" err="1" smtClean="0">
                <a:solidFill>
                  <a:schemeClr val="bg1"/>
                </a:solidFill>
              </a:rPr>
              <a:t>averaging</a:t>
            </a:r>
            <a:endParaRPr lang="fr-BE" b="1" dirty="0" smtClean="0">
              <a:solidFill>
                <a:schemeClr val="bg1"/>
              </a:solidFill>
            </a:endParaRPr>
          </a:p>
        </p:txBody>
      </p:sp>
      <p:sp>
        <p:nvSpPr>
          <p:cNvPr id="2" name="Rectangle 1"/>
          <p:cNvSpPr/>
          <p:nvPr/>
        </p:nvSpPr>
        <p:spPr>
          <a:xfrm>
            <a:off x="450714" y="646810"/>
            <a:ext cx="8284723" cy="2966966"/>
          </a:xfrm>
          <a:prstGeom prst="rect">
            <a:avLst/>
          </a:prstGeom>
        </p:spPr>
        <p:txBody>
          <a:bodyPr wrap="square">
            <a:spAutoFit/>
          </a:bodyPr>
          <a:lstStyle/>
          <a:p>
            <a:pPr lvl="0">
              <a:lnSpc>
                <a:spcPct val="107000"/>
              </a:lnSpc>
            </a:pPr>
            <a:r>
              <a:rPr lang="en-US" sz="2000" b="1" dirty="0">
                <a:solidFill>
                  <a:srgbClr val="0070C0"/>
                </a:solidFill>
                <a:latin typeface="Calibri" panose="020F0502020204030204" pitchFamily="34" charset="0"/>
                <a:ea typeface="Calibri" panose="020F0502020204030204" pitchFamily="34" charset="0"/>
                <a:cs typeface="Times New Roman" panose="02020603050405020304" pitchFamily="18" charset="0"/>
              </a:rPr>
              <a:t>Answer to M7.A6. 		</a:t>
            </a:r>
            <a:r>
              <a:rPr lang="en-US" sz="1400" dirty="0">
                <a:solidFill>
                  <a:srgbClr val="0070C0"/>
                </a:solidFill>
                <a:latin typeface="Calibri" panose="020F0502020204030204" pitchFamily="34" charset="0"/>
                <a:ea typeface="Calibri" panose="020F0502020204030204" pitchFamily="34" charset="0"/>
                <a:cs typeface="Times New Roman" panose="02020603050405020304" pitchFamily="18" charset="0"/>
              </a:rPr>
              <a:t>P. Coheur and C. </a:t>
            </a:r>
            <a:r>
              <a:rPr lang="en-US" sz="1400" dirty="0" err="1">
                <a:solidFill>
                  <a:srgbClr val="0070C0"/>
                </a:solidFill>
                <a:latin typeface="Calibri" panose="020F0502020204030204" pitchFamily="34" charset="0"/>
                <a:ea typeface="Calibri" panose="020F0502020204030204" pitchFamily="34" charset="0"/>
                <a:cs typeface="Times New Roman" panose="02020603050405020304" pitchFamily="18" charset="0"/>
              </a:rPr>
              <a:t>Camy</a:t>
            </a:r>
            <a:r>
              <a:rPr lang="en-US" sz="1400" dirty="0">
                <a:solidFill>
                  <a:srgbClr val="0070C0"/>
                </a:solidFill>
                <a:latin typeface="Calibri" panose="020F0502020204030204" pitchFamily="34" charset="0"/>
                <a:ea typeface="Calibri" panose="020F0502020204030204" pitchFamily="34" charset="0"/>
                <a:cs typeface="Times New Roman" panose="02020603050405020304" pitchFamily="18" charset="0"/>
              </a:rPr>
              <a:t> </a:t>
            </a:r>
            <a:r>
              <a:rPr lang="en-US" sz="1400" dirty="0" err="1">
                <a:solidFill>
                  <a:srgbClr val="0070C0"/>
                </a:solidFill>
                <a:latin typeface="Calibri" panose="020F0502020204030204" pitchFamily="34" charset="0"/>
                <a:ea typeface="Calibri" panose="020F0502020204030204" pitchFamily="34" charset="0"/>
                <a:cs typeface="Times New Roman" panose="02020603050405020304" pitchFamily="18" charset="0"/>
              </a:rPr>
              <a:t>Peyret</a:t>
            </a:r>
            <a:endParaRPr lang="en-US" sz="2000" dirty="0">
              <a:solidFill>
                <a:srgbClr val="0070C0"/>
              </a:solidFill>
              <a:latin typeface="Calibri" panose="020F0502020204030204" pitchFamily="34" charset="0"/>
              <a:ea typeface="Calibri" panose="020F0502020204030204" pitchFamily="34" charset="0"/>
              <a:cs typeface="Times New Roman" panose="02020603050405020304" pitchFamily="18" charset="0"/>
            </a:endParaRPr>
          </a:p>
          <a:p>
            <a:pPr lvl="0">
              <a:lnSpc>
                <a:spcPct val="107000"/>
              </a:lnSpc>
              <a:spcAft>
                <a:spcPts val="0"/>
              </a:spcAft>
            </a:pPr>
            <a:endParaRPr lang="en-US" sz="2000" dirty="0" smtClean="0">
              <a:solidFill>
                <a:srgbClr val="0070C0"/>
              </a:solidFill>
              <a:latin typeface="Calibri" panose="020F0502020204030204" pitchFamily="34" charset="0"/>
              <a:ea typeface="Calibri" panose="020F0502020204030204" pitchFamily="34" charset="0"/>
              <a:cs typeface="Times New Roman" panose="02020603050405020304" pitchFamily="18" charset="0"/>
            </a:endParaRPr>
          </a:p>
          <a:p>
            <a:pPr lvl="0"/>
            <a:r>
              <a:rPr lang="en-US" u="sng" dirty="0"/>
              <a:t>Intra-band co-registration</a:t>
            </a:r>
            <a:r>
              <a:rPr lang="en-US" dirty="0"/>
              <a:t>: if we assume heritage from current hyperspectral sounders, the co-registration is not expected to be a major issue, as the products are mostly retrieved independently in the two bands. </a:t>
            </a:r>
            <a:endParaRPr lang="en-US" dirty="0" smtClean="0"/>
          </a:p>
          <a:p>
            <a:pPr lvl="0"/>
            <a:r>
              <a:rPr lang="en-US" dirty="0" smtClean="0"/>
              <a:t>Specifically</a:t>
            </a:r>
            <a:r>
              <a:rPr lang="en-US" dirty="0"/>
              <a:t>, band 1 of IRS contains most of the target species, namely O</a:t>
            </a:r>
            <a:r>
              <a:rPr lang="en-US" baseline="-25000" dirty="0"/>
              <a:t>3</a:t>
            </a:r>
            <a:r>
              <a:rPr lang="en-US" dirty="0"/>
              <a:t>, NH</a:t>
            </a:r>
            <a:r>
              <a:rPr lang="en-US" baseline="-25000" dirty="0"/>
              <a:t>3</a:t>
            </a:r>
            <a:r>
              <a:rPr lang="en-US" dirty="0"/>
              <a:t>, SO</a:t>
            </a:r>
            <a:r>
              <a:rPr lang="en-US" baseline="-25000" dirty="0"/>
              <a:t>2</a:t>
            </a:r>
            <a:r>
              <a:rPr lang="en-US" dirty="0"/>
              <a:t>, aerosols, and a range of organic compounds (C</a:t>
            </a:r>
            <a:r>
              <a:rPr lang="en-US" baseline="-25000" dirty="0"/>
              <a:t>2</a:t>
            </a:r>
            <a:r>
              <a:rPr lang="en-US" dirty="0"/>
              <a:t>H</a:t>
            </a:r>
            <a:r>
              <a:rPr lang="en-US" baseline="-25000" dirty="0"/>
              <a:t>2</a:t>
            </a:r>
            <a:r>
              <a:rPr lang="en-US" dirty="0"/>
              <a:t>, C</a:t>
            </a:r>
            <a:r>
              <a:rPr lang="en-US" baseline="-25000" dirty="0"/>
              <a:t>2</a:t>
            </a:r>
            <a:r>
              <a:rPr lang="en-US" dirty="0"/>
              <a:t>H</a:t>
            </a:r>
            <a:r>
              <a:rPr lang="en-US" baseline="-25000" dirty="0"/>
              <a:t>4</a:t>
            </a:r>
            <a:r>
              <a:rPr lang="en-US" dirty="0"/>
              <a:t>, CH</a:t>
            </a:r>
            <a:r>
              <a:rPr lang="en-US" baseline="-25000" dirty="0"/>
              <a:t>3</a:t>
            </a:r>
            <a:r>
              <a:rPr lang="en-US" dirty="0"/>
              <a:t>OH, HCOOH, PAN). In Band B2, the focus would be on CO, possibly OCS. There have been efforts in the community to use the full spectrum in the objective to increase the information content but these are marginal</a:t>
            </a:r>
            <a:r>
              <a:rPr lang="en-US" dirty="0" smtClean="0"/>
              <a:t>.</a:t>
            </a:r>
            <a:endParaRPr lang="fr-BE" dirty="0"/>
          </a:p>
        </p:txBody>
      </p:sp>
      <p:sp>
        <p:nvSpPr>
          <p:cNvPr id="3" name="TextBox 2"/>
          <p:cNvSpPr txBox="1"/>
          <p:nvPr/>
        </p:nvSpPr>
        <p:spPr>
          <a:xfrm>
            <a:off x="369651" y="5118803"/>
            <a:ext cx="1154803" cy="400110"/>
          </a:xfrm>
          <a:prstGeom prst="rect">
            <a:avLst/>
          </a:prstGeom>
          <a:noFill/>
        </p:spPr>
        <p:txBody>
          <a:bodyPr wrap="none" rtlCol="0">
            <a:spAutoFit/>
          </a:bodyPr>
          <a:lstStyle/>
          <a:p>
            <a:r>
              <a:rPr lang="en-US" sz="2000" b="1" dirty="0" smtClean="0"/>
              <a:t>Question</a:t>
            </a:r>
            <a:endParaRPr lang="en-US" b="1" dirty="0"/>
          </a:p>
        </p:txBody>
      </p:sp>
      <p:sp>
        <p:nvSpPr>
          <p:cNvPr id="4" name="Rectangle 3"/>
          <p:cNvSpPr/>
          <p:nvPr/>
        </p:nvSpPr>
        <p:spPr>
          <a:xfrm>
            <a:off x="872245" y="5590834"/>
            <a:ext cx="7960470" cy="1200329"/>
          </a:xfrm>
          <a:prstGeom prst="rect">
            <a:avLst/>
          </a:prstGeom>
        </p:spPr>
        <p:txBody>
          <a:bodyPr wrap="square">
            <a:spAutoFit/>
          </a:bodyPr>
          <a:lstStyle/>
          <a:p>
            <a:pPr marL="285750" indent="-285750">
              <a:buFont typeface="Arial" panose="020B0604020202020204" pitchFamily="34" charset="0"/>
              <a:buChar char="•"/>
            </a:pPr>
            <a:r>
              <a:rPr lang="en-US" dirty="0" smtClean="0">
                <a:latin typeface="Calibri" panose="020F0502020204030204" pitchFamily="34" charset="0"/>
                <a:ea typeface="Calibri" panose="020F0502020204030204" pitchFamily="34" charset="0"/>
                <a:cs typeface="Times New Roman" panose="02020603050405020304" pitchFamily="18" charset="0"/>
              </a:rPr>
              <a:t>How will the L2 (surface temperature/humidity profile and clouds) be provided? Presumably they are similar for the two bands but do we then expect that they are less representative of one compared to the other? In that case (especially if we think of clouds), this could have an impact on the retrievals. </a:t>
            </a:r>
            <a:endParaRPr lang="en-US" dirty="0"/>
          </a:p>
        </p:txBody>
      </p:sp>
    </p:spTree>
    <p:extLst>
      <p:ext uri="{BB962C8B-B14F-4D97-AF65-F5344CB8AC3E}">
        <p14:creationId xmlns:p14="http://schemas.microsoft.com/office/powerpoint/2010/main" val="14995319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166</TotalTime>
  <Words>494</Words>
  <Application>Microsoft Office PowerPoint</Application>
  <PresentationFormat>On-screen Show (4:3)</PresentationFormat>
  <Paragraphs>76</Paragraphs>
  <Slides>8</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vt:i4>
      </vt:variant>
    </vt:vector>
  </HeadingPairs>
  <TitlesOfParts>
    <vt:vector size="15" baseType="lpstr">
      <vt:lpstr>Arial</vt:lpstr>
      <vt:lpstr>Calibri</vt:lpstr>
      <vt:lpstr>Calibri Light</vt:lpstr>
      <vt:lpstr>Courier New</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U.L.B.</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PF Coheur</dc:creator>
  <cp:lastModifiedBy>PF Coheur</cp:lastModifiedBy>
  <cp:revision>5</cp:revision>
  <dcterms:created xsi:type="dcterms:W3CDTF">2019-11-18T08:29:50Z</dcterms:created>
  <dcterms:modified xsi:type="dcterms:W3CDTF">2019-11-18T11:16:12Z</dcterms:modified>
</cp:coreProperties>
</file>